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31" autoAdjust="0"/>
    <p:restoredTop sz="94687" autoAdjust="0"/>
  </p:normalViewPr>
  <p:slideViewPr>
    <p:cSldViewPr snapToGrid="0" snapToObjects="1">
      <p:cViewPr>
        <p:scale>
          <a:sx n="99" d="100"/>
          <a:sy n="99" d="100"/>
        </p:scale>
        <p:origin x="-360" y="-288"/>
      </p:cViewPr>
      <p:guideLst>
        <p:guide orient="horz" pos="2160"/>
        <p:guide pos="2880"/>
      </p:guideLst>
    </p:cSldViewPr>
  </p:slideViewPr>
  <p:outlineViewPr>
    <p:cViewPr>
      <p:scale>
        <a:sx n="33" d="100"/>
        <a:sy n="33" d="100"/>
      </p:scale>
      <p:origin x="0" y="223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esProps" Target="presProps.xml"/><Relationship Id="rId25"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ableStyles" Target="tableStyles.xml"/><Relationship Id="rId14" Type="http://schemas.openxmlformats.org/officeDocument/2006/relationships/slide" Target="slides/slide13.xml"/><Relationship Id="rId23" Type="http://schemas.openxmlformats.org/officeDocument/2006/relationships/printerSettings" Target="printerSettings/printerSettings1.bin"/><Relationship Id="rId4" Type="http://schemas.openxmlformats.org/officeDocument/2006/relationships/slide" Target="slides/slide3.xml"/><Relationship Id="rId26" Type="http://schemas.openxmlformats.org/officeDocument/2006/relationships/theme" Target="theme/theme1.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notesMaster" Target="notesMasters/notesMaster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683EC4-04AF-354E-B2BE-5ED32273B6D2}" type="datetimeFigureOut">
              <a:rPr lang="fr-FR" smtClean="0"/>
              <a:pPr/>
              <a:t>6/05/13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5D6A3-AF4F-C744-A54A-E2565D610642}"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32300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975D6A3-AF4F-C744-A54A-E2565D61064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781DAF-5A1B-284F-B37B-03F970E269D5}" type="datetimeFigureOut">
              <a:rPr lang="fr-FR" smtClean="0"/>
              <a:pPr/>
              <a:t>6/05/13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781DAF-5A1B-284F-B37B-03F970E269D5}" type="datetimeFigureOut">
              <a:rPr lang="fr-FR" smtClean="0"/>
              <a:pPr/>
              <a:t>6/05/13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ED781DAF-5A1B-284F-B37B-03F970E269D5}" type="datetimeFigureOut">
              <a:rPr lang="fr-FR" smtClean="0"/>
              <a:pPr/>
              <a:t>6/05/13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781DAF-5A1B-284F-B37B-03F970E269D5}" type="datetimeFigureOut">
              <a:rPr lang="fr-FR" smtClean="0"/>
              <a:pPr/>
              <a:t>6/05/13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781DAF-5A1B-284F-B37B-03F970E269D5}" type="datetimeFigureOut">
              <a:rPr lang="fr-FR" smtClean="0"/>
              <a:pPr/>
              <a:t>6/05/13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781DAF-5A1B-284F-B37B-03F970E269D5}" type="datetimeFigureOut">
              <a:rPr lang="fr-FR" smtClean="0"/>
              <a:pPr/>
              <a:t>6/05/13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C5706-5A3B-8F4B-A5F4-5F5C151C7CE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81DAF-5A1B-284F-B37B-03F970E269D5}" type="datetimeFigureOut">
              <a:rPr lang="fr-FR" smtClean="0"/>
              <a:pPr/>
              <a:t>6/05/13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C5706-5A3B-8F4B-A5F4-5F5C151C7CE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91660"/>
            <a:ext cx="7772400" cy="1513116"/>
          </a:xfrm>
        </p:spPr>
        <p:txBody>
          <a:bodyPr>
            <a:normAutofit/>
          </a:bodyPr>
          <a:lstStyle/>
          <a:p>
            <a:r>
              <a:rPr lang="fr-FR" sz="3600" b="1" dirty="0" smtClean="0">
                <a:solidFill>
                  <a:srgbClr val="FF0000"/>
                </a:solidFill>
                <a:latin typeface="Palatino"/>
                <a:cs typeface="Palatino"/>
              </a:rPr>
              <a:t>Franco </a:t>
            </a:r>
            <a:r>
              <a:rPr lang="fr-FR" sz="3600" b="1" dirty="0" err="1" smtClean="0">
                <a:solidFill>
                  <a:srgbClr val="FF0000"/>
                </a:solidFill>
                <a:latin typeface="Palatino"/>
                <a:cs typeface="Palatino"/>
              </a:rPr>
              <a:t>Basaglia</a:t>
            </a:r>
            <a:r>
              <a:rPr lang="fr-FR" sz="3600" b="1" dirty="0" smtClean="0">
                <a:solidFill>
                  <a:srgbClr val="FF0000"/>
                </a:solidFill>
                <a:latin typeface="Palatino"/>
                <a:cs typeface="Palatino"/>
              </a:rPr>
              <a:t> et la Psychiatrie</a:t>
            </a:r>
            <a:br>
              <a:rPr lang="fr-FR" sz="3600" b="1" dirty="0" smtClean="0">
                <a:solidFill>
                  <a:srgbClr val="FF0000"/>
                </a:solidFill>
                <a:latin typeface="Palatino"/>
                <a:cs typeface="Palatino"/>
              </a:rPr>
            </a:br>
            <a:r>
              <a:rPr lang="fr-FR" sz="2000" b="1" dirty="0" smtClean="0">
                <a:solidFill>
                  <a:srgbClr val="000000"/>
                </a:solidFill>
                <a:latin typeface="Palatino"/>
                <a:cs typeface="Palatino"/>
              </a:rPr>
              <a:t>QUELQUES RAPPELS</a:t>
            </a:r>
            <a:endParaRPr lang="fr-FR" sz="3600" b="1" dirty="0">
              <a:solidFill>
                <a:srgbClr val="FF0000"/>
              </a:solidFill>
              <a:latin typeface="Palatino"/>
              <a:cs typeface="Palatino"/>
            </a:endParaRPr>
          </a:p>
        </p:txBody>
      </p:sp>
      <p:sp>
        <p:nvSpPr>
          <p:cNvPr id="3" name="Sous-titre 2"/>
          <p:cNvSpPr>
            <a:spLocks noGrp="1"/>
          </p:cNvSpPr>
          <p:nvPr>
            <p:ph type="subTitle" idx="1"/>
          </p:nvPr>
        </p:nvSpPr>
        <p:spPr>
          <a:xfrm>
            <a:off x="959326" y="2202126"/>
            <a:ext cx="7965074" cy="3242393"/>
          </a:xfrm>
        </p:spPr>
        <p:txBody>
          <a:bodyPr>
            <a:normAutofit/>
          </a:bodyPr>
          <a:lstStyle/>
          <a:p>
            <a:pPr algn="l">
              <a:buFont typeface="Wingdings" charset="2"/>
              <a:buChar char="ü"/>
            </a:pPr>
            <a:r>
              <a:rPr lang="fr-FR" sz="2000" b="1" dirty="0" smtClean="0">
                <a:latin typeface="Palatino"/>
                <a:cs typeface="Palatino"/>
              </a:rPr>
              <a:t>Franco </a:t>
            </a:r>
            <a:r>
              <a:rPr lang="fr-FR" sz="2000" b="1" dirty="0" err="1" smtClean="0">
                <a:latin typeface="Palatino"/>
                <a:cs typeface="Palatino"/>
              </a:rPr>
              <a:t>Basaglia</a:t>
            </a:r>
            <a:r>
              <a:rPr lang="fr-FR" sz="2000" b="1" dirty="0" smtClean="0">
                <a:latin typeface="Palatino"/>
                <a:cs typeface="Palatino"/>
              </a:rPr>
              <a:t> (1924 – 1980) </a:t>
            </a:r>
          </a:p>
          <a:p>
            <a:pPr algn="l">
              <a:buFont typeface="Wingdings" charset="2"/>
              <a:buChar char="ü"/>
            </a:pPr>
            <a:r>
              <a:rPr lang="fr-FR" sz="2000" b="1" dirty="0" smtClean="0">
                <a:latin typeface="Palatino"/>
                <a:cs typeface="Palatino"/>
              </a:rPr>
              <a:t> Jusqu’à « sa » réforme la psychiatrie italienne était fondée sur l’enfermement et l’organicisme</a:t>
            </a:r>
          </a:p>
          <a:p>
            <a:pPr algn="l">
              <a:buFont typeface="Wingdings" charset="2"/>
              <a:buChar char="ü"/>
            </a:pPr>
            <a:r>
              <a:rPr lang="fr-FR" sz="2000" b="1" dirty="0" smtClean="0">
                <a:latin typeface="Palatino"/>
                <a:cs typeface="Palatino"/>
              </a:rPr>
              <a:t> La réforme italienne a été très tardive par rapport au reste de l’Europe</a:t>
            </a:r>
          </a:p>
          <a:p>
            <a:pPr algn="l">
              <a:buFont typeface="Wingdings" charset="2"/>
              <a:buChar char="ü"/>
            </a:pPr>
            <a:r>
              <a:rPr lang="fr-FR" sz="2000" b="1" dirty="0" smtClean="0">
                <a:latin typeface="Palatino"/>
                <a:cs typeface="Palatino"/>
              </a:rPr>
              <a:t> La réforme : La loi 180 (1978)</a:t>
            </a:r>
          </a:p>
          <a:p>
            <a:pPr algn="l"/>
            <a:r>
              <a:rPr lang="fr-FR" sz="2000" b="1" dirty="0" smtClean="0">
                <a:latin typeface="Palatino"/>
                <a:cs typeface="Palatino"/>
              </a:rPr>
              <a:t>    </a:t>
            </a:r>
            <a:r>
              <a:rPr lang="fr-FR" sz="2000" dirty="0" smtClean="0">
                <a:latin typeface="Palatino"/>
                <a:cs typeface="Palatino"/>
              </a:rPr>
              <a:t>Suppression des asiles et des hôpitaux psychiatriques</a:t>
            </a:r>
          </a:p>
          <a:p>
            <a:pPr algn="l"/>
            <a:r>
              <a:rPr lang="fr-FR" sz="2000" dirty="0" smtClean="0">
                <a:latin typeface="Palatino"/>
                <a:cs typeface="Palatino"/>
              </a:rPr>
              <a:t>    Instauration du Traitement Sanitaire Obligatoire et sa limitation initiale à 7 jours</a:t>
            </a:r>
            <a:endParaRPr lang="fr-FR" sz="2000" dirty="0">
              <a:latin typeface="Palatino"/>
              <a:cs typeface="Palatin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b="1" dirty="0" smtClean="0">
                <a:solidFill>
                  <a:srgbClr val="FF0000"/>
                </a:solidFill>
                <a:latin typeface="Palatino"/>
                <a:cs typeface="Palatino"/>
              </a:rPr>
              <a:t>La clinique du sujet</a:t>
            </a:r>
            <a:endParaRPr lang="fr-FR" sz="3600" b="1"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C’est là « l’énigme de la subjectivité en psychiatrie » (</a:t>
            </a:r>
            <a:r>
              <a:rPr lang="fr-FR" sz="2000" dirty="0" err="1" smtClean="0">
                <a:latin typeface="Palatino"/>
                <a:cs typeface="Palatino"/>
              </a:rPr>
              <a:t>Basaglia</a:t>
            </a:r>
            <a:r>
              <a:rPr lang="fr-FR" sz="2000" dirty="0" smtClean="0">
                <a:latin typeface="Palatino"/>
                <a:cs typeface="Palatino"/>
              </a:rPr>
              <a:t>, </a:t>
            </a:r>
            <a:r>
              <a:rPr lang="fr-FR" sz="2000" i="1" dirty="0" smtClean="0">
                <a:latin typeface="Palatino"/>
                <a:cs typeface="Palatino"/>
              </a:rPr>
              <a:t>L’</a:t>
            </a:r>
            <a:r>
              <a:rPr lang="fr-FR" sz="2000" i="1" dirty="0" err="1" smtClean="0">
                <a:latin typeface="Palatino"/>
                <a:cs typeface="Palatino"/>
              </a:rPr>
              <a:t>utopia</a:t>
            </a:r>
            <a:r>
              <a:rPr lang="fr-FR" sz="2000" i="1" dirty="0" smtClean="0">
                <a:latin typeface="Palatino"/>
                <a:cs typeface="Palatino"/>
              </a:rPr>
              <a:t> </a:t>
            </a:r>
            <a:r>
              <a:rPr lang="fr-FR" sz="2000" i="1" dirty="0" err="1" smtClean="0">
                <a:latin typeface="Palatino"/>
                <a:cs typeface="Palatino"/>
              </a:rPr>
              <a:t>della</a:t>
            </a:r>
            <a:r>
              <a:rPr lang="fr-FR" sz="2000" i="1" dirty="0" smtClean="0">
                <a:latin typeface="Palatino"/>
                <a:cs typeface="Palatino"/>
              </a:rPr>
              <a:t> </a:t>
            </a:r>
            <a:r>
              <a:rPr lang="fr-FR" sz="2000" i="1" dirty="0" err="1" smtClean="0">
                <a:latin typeface="Palatino"/>
                <a:cs typeface="Palatino"/>
              </a:rPr>
              <a:t>realtà</a:t>
            </a:r>
            <a:r>
              <a:rPr lang="fr-FR" sz="2000" dirty="0" smtClean="0">
                <a:latin typeface="Palatino"/>
                <a:cs typeface="Palatino"/>
              </a:rPr>
              <a:t>, Einaudi, 2005)</a:t>
            </a:r>
          </a:p>
          <a:p>
            <a:r>
              <a:rPr lang="fr-FR" sz="2000" b="1" dirty="0" smtClean="0">
                <a:latin typeface="Palatino"/>
                <a:cs typeface="Palatino"/>
              </a:rPr>
              <a:t>Comment « restituer » cette subjectivité </a:t>
            </a:r>
            <a:r>
              <a:rPr lang="fr-FR" sz="2000" dirty="0" smtClean="0">
                <a:latin typeface="Palatino"/>
                <a:cs typeface="Palatino"/>
              </a:rPr>
              <a:t>(</a:t>
            </a:r>
            <a:r>
              <a:rPr lang="fr-FR" sz="2000" dirty="0" err="1" smtClean="0">
                <a:latin typeface="Palatino"/>
                <a:cs typeface="Palatino"/>
              </a:rPr>
              <a:t>Colucci</a:t>
            </a:r>
            <a:r>
              <a:rPr lang="fr-FR" sz="2000" dirty="0" smtClean="0">
                <a:latin typeface="Palatino"/>
                <a:cs typeface="Palatino"/>
              </a:rPr>
              <a:t>) </a:t>
            </a:r>
            <a:r>
              <a:rPr lang="fr-FR" sz="2000" b="1" dirty="0" smtClean="0">
                <a:latin typeface="Palatino"/>
                <a:cs typeface="Palatino"/>
              </a:rPr>
              <a:t>qui est toujours et de toute façon secondaire à l’intersubjectivité ? Et comment le faire sans créer une relation coercitive ?</a:t>
            </a:r>
          </a:p>
          <a:p>
            <a:r>
              <a:rPr lang="fr-FR" sz="2000" b="1" dirty="0" smtClean="0">
                <a:latin typeface="Palatino"/>
                <a:cs typeface="Palatino"/>
              </a:rPr>
              <a:t>Le sujet comme </a:t>
            </a:r>
            <a:r>
              <a:rPr lang="fr-FR" sz="2000" b="1" i="1" dirty="0" smtClean="0">
                <a:latin typeface="Palatino"/>
                <a:cs typeface="Palatino"/>
              </a:rPr>
              <a:t>utopie.</a:t>
            </a:r>
          </a:p>
          <a:p>
            <a:r>
              <a:rPr lang="fr-FR" sz="2000" b="1" i="1" dirty="0" smtClean="0">
                <a:latin typeface="Palatino"/>
                <a:cs typeface="Palatino"/>
              </a:rPr>
              <a:t>L’utopie</a:t>
            </a:r>
            <a:r>
              <a:rPr lang="fr-FR" sz="2000" b="1" dirty="0" smtClean="0">
                <a:latin typeface="Palatino"/>
                <a:cs typeface="Palatino"/>
              </a:rPr>
              <a:t> comme « élément préfigurant » la réalité </a:t>
            </a:r>
            <a:r>
              <a:rPr lang="fr-FR" sz="2000" dirty="0" smtClean="0">
                <a:latin typeface="Palatino"/>
                <a:cs typeface="Palatino"/>
              </a:rPr>
              <a:t>(</a:t>
            </a:r>
            <a:r>
              <a:rPr lang="fr-FR" sz="2000" dirty="0" err="1" smtClean="0">
                <a:latin typeface="Palatino"/>
                <a:cs typeface="Palatino"/>
              </a:rPr>
              <a:t>Basaglia</a:t>
            </a:r>
            <a:r>
              <a:rPr lang="fr-FR" sz="2000" dirty="0" smtClean="0">
                <a:latin typeface="Palatino"/>
                <a:cs typeface="Palatino"/>
              </a:rPr>
              <a:t>, </a:t>
            </a:r>
            <a:r>
              <a:rPr lang="fr-FR" sz="2000" i="1" dirty="0" smtClean="0">
                <a:latin typeface="Palatino"/>
                <a:cs typeface="Palatino"/>
              </a:rPr>
              <a:t>Criminels de paix</a:t>
            </a:r>
            <a:r>
              <a:rPr lang="fr-FR" sz="2000" dirty="0" smtClean="0">
                <a:latin typeface="Palatino"/>
                <a:cs typeface="Palatino"/>
              </a:rPr>
              <a:t>, PUF)</a:t>
            </a:r>
            <a:endParaRPr lang="fr-FR" sz="2000" b="1" dirty="0">
              <a:latin typeface="Palatino"/>
              <a:cs typeface="Palatin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Le soin des liens sociaux</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Donc, quand nous parlons de clinique du sujet nous ne parlons pas d’une </a:t>
            </a:r>
            <a:r>
              <a:rPr lang="fr-FR" sz="2000" b="1" i="1" dirty="0" smtClean="0">
                <a:latin typeface="Palatino"/>
                <a:cs typeface="Palatino"/>
              </a:rPr>
              <a:t>« psychologie du Moi »</a:t>
            </a:r>
            <a:r>
              <a:rPr lang="fr-FR" sz="2000" b="1" dirty="0" smtClean="0">
                <a:latin typeface="Palatino"/>
                <a:cs typeface="Palatino"/>
              </a:rPr>
              <a:t> ou d’une </a:t>
            </a:r>
            <a:r>
              <a:rPr lang="fr-FR" sz="2000" b="1" i="1" dirty="0" smtClean="0">
                <a:latin typeface="Palatino"/>
                <a:cs typeface="Palatino"/>
              </a:rPr>
              <a:t>« thérapie de l’</a:t>
            </a:r>
            <a:r>
              <a:rPr lang="fr-FR" sz="2000" b="1" i="1" dirty="0" err="1" smtClean="0">
                <a:latin typeface="Palatino"/>
                <a:cs typeface="Palatino"/>
              </a:rPr>
              <a:t>empowerment</a:t>
            </a:r>
            <a:r>
              <a:rPr lang="fr-FR" sz="2000" b="1" i="1" dirty="0" smtClean="0">
                <a:latin typeface="Palatino"/>
                <a:cs typeface="Palatino"/>
              </a:rPr>
              <a:t> »</a:t>
            </a:r>
            <a:r>
              <a:rPr lang="fr-FR" sz="2000" b="1" dirty="0" smtClean="0">
                <a:latin typeface="Palatino"/>
                <a:cs typeface="Palatino"/>
              </a:rPr>
              <a:t> qui renforce le sujet et son autodétermination dans les confrontations à l’autre, mais d’une sorte de clinique du manque, à même de restituer la subjectivité non pas tant en terme de substance, mais en terme d’indissoluble </a:t>
            </a:r>
            <a:r>
              <a:rPr lang="fr-FR" sz="2000" b="1" dirty="0" err="1" smtClean="0">
                <a:latin typeface="Palatino"/>
                <a:cs typeface="Palatino"/>
              </a:rPr>
              <a:t>relationnalité</a:t>
            </a:r>
            <a:r>
              <a:rPr lang="fr-FR" sz="2000" b="1" dirty="0" smtClean="0">
                <a:latin typeface="Palatino"/>
                <a:cs typeface="Palatino"/>
              </a:rPr>
              <a:t>. La clinique du sujet est par conséquent une « cure de ses liens sociaux et (…) la reconstruction de son appartenance à une </a:t>
            </a:r>
            <a:r>
              <a:rPr lang="fr-FR" sz="2000" b="1" i="1" dirty="0" smtClean="0">
                <a:latin typeface="Palatino"/>
                <a:cs typeface="Palatino"/>
              </a:rPr>
              <a:t>polis</a:t>
            </a:r>
            <a:r>
              <a:rPr lang="fr-FR" sz="2000" dirty="0" smtClean="0">
                <a:latin typeface="Palatino"/>
                <a:cs typeface="Palatino"/>
              </a:rPr>
              <a:t> (</a:t>
            </a:r>
            <a:r>
              <a:rPr lang="fr-FR" sz="2000" dirty="0" err="1" smtClean="0">
                <a:latin typeface="Palatino"/>
                <a:cs typeface="Palatino"/>
              </a:rPr>
              <a:t>Colucci</a:t>
            </a:r>
            <a:r>
              <a:rPr lang="fr-FR" sz="2000" dirty="0" smtClean="0">
                <a:latin typeface="Palatino"/>
                <a:cs typeface="Palatino"/>
              </a:rPr>
              <a:t>).</a:t>
            </a:r>
          </a:p>
          <a:p>
            <a:r>
              <a:rPr lang="fr-FR" sz="2000" b="1" dirty="0" smtClean="0">
                <a:latin typeface="Palatino"/>
                <a:cs typeface="Palatino"/>
              </a:rPr>
              <a:t>Je préfère parler de </a:t>
            </a:r>
            <a:r>
              <a:rPr lang="fr-FR" sz="2000" b="1" i="1" dirty="0" smtClean="0">
                <a:latin typeface="Palatino"/>
                <a:cs typeface="Palatino"/>
              </a:rPr>
              <a:t>communauté</a:t>
            </a:r>
            <a:r>
              <a:rPr lang="fr-FR" sz="2000" b="1" dirty="0" smtClean="0">
                <a:latin typeface="Palatino"/>
                <a:cs typeface="Palatino"/>
              </a:rPr>
              <a:t> même si c’est un terme </a:t>
            </a:r>
            <a:r>
              <a:rPr lang="fr-FR" sz="2000" b="1" i="1" dirty="0" smtClean="0">
                <a:latin typeface="Palatino"/>
                <a:cs typeface="Palatino"/>
              </a:rPr>
              <a:t>« abusif »</a:t>
            </a:r>
            <a:r>
              <a:rPr lang="fr-FR" sz="2000" b="1" dirty="0" smtClean="0">
                <a:latin typeface="Palatino"/>
                <a:cs typeface="Palatino"/>
              </a:rPr>
              <a:t> en psychiatrie </a:t>
            </a:r>
            <a:r>
              <a:rPr lang="fr-FR" sz="2000" dirty="0" smtClean="0">
                <a:latin typeface="Palatino"/>
                <a:cs typeface="Palatino"/>
              </a:rPr>
              <a:t>(Acheson, </a:t>
            </a:r>
            <a:r>
              <a:rPr lang="fr-FR" sz="2000" i="1" dirty="0" smtClean="0">
                <a:latin typeface="Palatino"/>
                <a:cs typeface="Palatino"/>
              </a:rPr>
              <a:t>The </a:t>
            </a:r>
            <a:r>
              <a:rPr lang="fr-FR" sz="2000" i="1" dirty="0" err="1" smtClean="0">
                <a:latin typeface="Palatino"/>
                <a:cs typeface="Palatino"/>
              </a:rPr>
              <a:t>over-used</a:t>
            </a:r>
            <a:r>
              <a:rPr lang="fr-FR" sz="2000" i="1" dirty="0" smtClean="0">
                <a:latin typeface="Palatino"/>
                <a:cs typeface="Palatino"/>
              </a:rPr>
              <a:t> </a:t>
            </a:r>
            <a:r>
              <a:rPr lang="fr-FR" sz="2000" i="1" dirty="0" err="1" smtClean="0">
                <a:latin typeface="Palatino"/>
                <a:cs typeface="Palatino"/>
              </a:rPr>
              <a:t>word</a:t>
            </a:r>
            <a:r>
              <a:rPr lang="fr-FR" sz="2000" i="1" dirty="0" smtClean="0">
                <a:latin typeface="Palatino"/>
                <a:cs typeface="Palatino"/>
              </a:rPr>
              <a:t> </a:t>
            </a:r>
            <a:r>
              <a:rPr lang="fr-FR" sz="2000" i="1" dirty="0" err="1" smtClean="0">
                <a:latin typeface="Palatino"/>
                <a:cs typeface="Palatino"/>
              </a:rPr>
              <a:t>community</a:t>
            </a:r>
            <a:r>
              <a:rPr lang="fr-FR" sz="2000" dirty="0" smtClean="0">
                <a:latin typeface="Palatino"/>
                <a:cs typeface="Palatino"/>
              </a:rPr>
              <a:t>, </a:t>
            </a:r>
            <a:r>
              <a:rPr lang="fr-FR" sz="2000" dirty="0" err="1" smtClean="0">
                <a:latin typeface="Palatino"/>
                <a:cs typeface="Palatino"/>
              </a:rPr>
              <a:t>Health</a:t>
            </a:r>
            <a:r>
              <a:rPr lang="fr-FR" sz="2000" dirty="0" smtClean="0">
                <a:latin typeface="Palatino"/>
                <a:cs typeface="Palatino"/>
              </a:rPr>
              <a:t> Trends, 1985).</a:t>
            </a:r>
            <a:endParaRPr lang="fr-FR" sz="2000" b="1" dirty="0">
              <a:latin typeface="Palatino"/>
              <a:cs typeface="Palatin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txBody>
          <a:bodyPr>
            <a:normAutofit/>
          </a:bodyPr>
          <a:lstStyle/>
          <a:p>
            <a:pPr algn="l"/>
            <a:r>
              <a:rPr lang="fr-FR" sz="3600" dirty="0" smtClean="0">
                <a:solidFill>
                  <a:srgbClr val="FF0000"/>
                </a:solidFill>
                <a:latin typeface="Palatino"/>
                <a:cs typeface="Palatino"/>
              </a:rPr>
              <a:t>Communautés</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a:xfrm>
            <a:off x="457200" y="1161858"/>
            <a:ext cx="8337600" cy="4964305"/>
          </a:xfrm>
        </p:spPr>
        <p:txBody>
          <a:bodyPr>
            <a:normAutofit lnSpcReduction="10000"/>
          </a:bodyPr>
          <a:lstStyle/>
          <a:p>
            <a:r>
              <a:rPr lang="fr-FR" sz="2000" b="1" dirty="0" smtClean="0">
                <a:latin typeface="Palatino"/>
                <a:cs typeface="Palatino"/>
              </a:rPr>
              <a:t>La communauté n’est ni « un sujet collectif » ni « un ensemble  de sujets »; mais la « relation </a:t>
            </a:r>
            <a:r>
              <a:rPr lang="fr-FR" sz="2000" b="1" dirty="0" smtClean="0">
                <a:solidFill>
                  <a:schemeClr val="tx2"/>
                </a:solidFill>
                <a:latin typeface="Palatino"/>
                <a:cs typeface="Palatino"/>
              </a:rPr>
              <a:t>qui les fait cesser d’être  </a:t>
            </a:r>
            <a:r>
              <a:rPr lang="fr-FR" sz="2000" b="1" dirty="0" smtClean="0">
                <a:latin typeface="Palatino"/>
                <a:cs typeface="Palatino"/>
              </a:rPr>
              <a:t>(…) des sujets individuels ». C’est un « non-être »</a:t>
            </a:r>
            <a:r>
              <a:rPr lang="fr-FR" sz="2000" b="1" i="1" dirty="0" smtClean="0">
                <a:latin typeface="Palatino"/>
                <a:cs typeface="Palatino"/>
              </a:rPr>
              <a:t> (jeu de mot en italien avec « </a:t>
            </a:r>
            <a:r>
              <a:rPr lang="fr-FR" sz="2000" b="1" i="1" dirty="0" err="1" smtClean="0">
                <a:latin typeface="Palatino"/>
                <a:cs typeface="Palatino"/>
              </a:rPr>
              <a:t>ni-ente</a:t>
            </a:r>
            <a:r>
              <a:rPr lang="fr-FR" sz="2000" b="1" i="1" dirty="0" smtClean="0">
                <a:latin typeface="Palatino"/>
                <a:cs typeface="Palatino"/>
              </a:rPr>
              <a:t> » = rien)</a:t>
            </a:r>
            <a:r>
              <a:rPr lang="fr-FR" sz="2000" b="1" dirty="0" smtClean="0">
                <a:latin typeface="Palatino"/>
                <a:cs typeface="Palatino"/>
              </a:rPr>
              <a:t> qui soustrait le sujet  à « l’identité avec lui-même » et le consigne à une « altérité irréductible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p>
          <a:p>
            <a:r>
              <a:rPr lang="fr-FR" sz="2000" b="1" dirty="0" smtClean="0">
                <a:latin typeface="Palatino"/>
                <a:cs typeface="Palatino"/>
              </a:rPr>
              <a:t>Ce n’est </a:t>
            </a:r>
            <a:r>
              <a:rPr lang="fr-FR" sz="2000" b="1" dirty="0" smtClean="0">
                <a:solidFill>
                  <a:srgbClr val="1F497D"/>
                </a:solidFill>
                <a:latin typeface="Palatino"/>
                <a:cs typeface="Palatino"/>
              </a:rPr>
              <a:t>pas la« multiplication des subjectivités par </a:t>
            </a:r>
            <a:r>
              <a:rPr lang="fr-FR" sz="2000" b="1" dirty="0" smtClean="0">
                <a:latin typeface="Palatino"/>
                <a:cs typeface="Palatino"/>
              </a:rPr>
              <a:t>un nombre indéterminé d’individus de telle sorte que l’individu constituerait un fragment de la communauté qui attend seulement d’entrer en rapport avec les autres pour se réaliser entièrement »</a:t>
            </a:r>
            <a:r>
              <a:rPr lang="fr-FR" sz="2000" dirty="0" smtClean="0">
                <a:latin typeface="Palatino"/>
                <a:cs typeface="Palatino"/>
              </a:rPr>
              <a:t> (</a:t>
            </a:r>
            <a:r>
              <a:rPr lang="fr-FR" sz="2000" dirty="0" err="1" smtClean="0">
                <a:latin typeface="Palatino"/>
                <a:cs typeface="Palatino"/>
              </a:rPr>
              <a:t>Esposito</a:t>
            </a:r>
            <a:r>
              <a:rPr lang="fr-FR" sz="2000" dirty="0" smtClean="0">
                <a:latin typeface="Palatino"/>
                <a:cs typeface="Palatino"/>
              </a:rPr>
              <a:t>).</a:t>
            </a:r>
          </a:p>
          <a:p>
            <a:r>
              <a:rPr lang="fr-FR" sz="2000" b="1" i="1" dirty="0" err="1" smtClean="0">
                <a:latin typeface="Palatino"/>
                <a:cs typeface="Palatino"/>
              </a:rPr>
              <a:t>Communitas</a:t>
            </a:r>
            <a:r>
              <a:rPr lang="fr-FR" sz="2000" b="1" dirty="0" smtClean="0">
                <a:latin typeface="Palatino"/>
                <a:cs typeface="Palatino"/>
              </a:rPr>
              <a:t>, mot composé de </a:t>
            </a:r>
            <a:r>
              <a:rPr lang="fr-FR" sz="2000" b="1" i="1" dirty="0" smtClean="0">
                <a:latin typeface="Palatino"/>
                <a:cs typeface="Palatino"/>
              </a:rPr>
              <a:t>cum</a:t>
            </a:r>
            <a:r>
              <a:rPr lang="fr-FR" sz="2000" b="1" dirty="0" smtClean="0">
                <a:latin typeface="Palatino"/>
                <a:cs typeface="Palatino"/>
              </a:rPr>
              <a:t> (avec), « c’est-à-dire qui n’est pas </a:t>
            </a:r>
            <a:r>
              <a:rPr lang="fr-FR" sz="2000" b="1" dirty="0" smtClean="0">
                <a:solidFill>
                  <a:srgbClr val="1F497D"/>
                </a:solidFill>
                <a:latin typeface="Palatino"/>
                <a:cs typeface="Palatino"/>
              </a:rPr>
              <a:t>propre à soi</a:t>
            </a:r>
            <a:r>
              <a:rPr lang="fr-FR" sz="2000" b="1" dirty="0" smtClean="0">
                <a:latin typeface="Palatino"/>
                <a:cs typeface="Palatino"/>
              </a:rPr>
              <a:t> » et </a:t>
            </a:r>
            <a:r>
              <a:rPr lang="fr-FR" sz="2000" b="1" i="1" dirty="0" smtClean="0">
                <a:latin typeface="Palatino"/>
                <a:cs typeface="Palatino"/>
              </a:rPr>
              <a:t>« </a:t>
            </a:r>
            <a:r>
              <a:rPr lang="fr-FR" sz="2000" b="1" i="1" dirty="0" err="1" smtClean="0">
                <a:latin typeface="Palatino"/>
                <a:cs typeface="Palatino"/>
              </a:rPr>
              <a:t>munus</a:t>
            </a:r>
            <a:r>
              <a:rPr lang="fr-FR" sz="2000" b="1" i="1" dirty="0" smtClean="0">
                <a:latin typeface="Palatino"/>
                <a:cs typeface="Palatino"/>
              </a:rPr>
              <a:t> »</a:t>
            </a:r>
            <a:r>
              <a:rPr lang="fr-FR" sz="2000" b="1" dirty="0" smtClean="0">
                <a:latin typeface="Palatino"/>
                <a:cs typeface="Palatino"/>
              </a:rPr>
              <a:t>, le don qui « se donne parce qu’on doit donner et qu’on ne peut pas ne pas donner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p>
          <a:p>
            <a:r>
              <a:rPr lang="fr-FR" sz="2000" b="1" dirty="0" smtClean="0">
                <a:latin typeface="Palatino"/>
                <a:cs typeface="Palatino"/>
              </a:rPr>
              <a:t>La communauté « ne donne pas un plus, mais donne un moins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 </a:t>
            </a:r>
            <a:r>
              <a:rPr lang="fr-FR" sz="2000" b="1" dirty="0" smtClean="0">
                <a:latin typeface="Palatino"/>
                <a:cs typeface="Palatino"/>
              </a:rPr>
              <a:t>Dans une relation communautaire, les membres de la communauté sont en fait expropriés « de leur propriété initiale (…) de leur subjectivité </a:t>
            </a:r>
            <a:r>
              <a:rPr lang="fr-FR" sz="2000" b="1" dirty="0" smtClean="0">
                <a:solidFill>
                  <a:srgbClr val="1F497D"/>
                </a:solidFill>
                <a:latin typeface="Palatino"/>
                <a:cs typeface="Palatino"/>
              </a:rPr>
              <a:t>même</a:t>
            </a:r>
            <a:r>
              <a:rPr lang="fr-FR" sz="2000" b="1" dirty="0" smtClean="0">
                <a:latin typeface="Palatino"/>
                <a:cs typeface="Palatino"/>
              </a:rPr>
              <a:t>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endParaRPr lang="fr-FR" sz="2000" b="1" dirty="0">
              <a:latin typeface="Palatino"/>
              <a:cs typeface="Palatin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Immunité</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lnSpcReduction="10000"/>
          </a:bodyPr>
          <a:lstStyle/>
          <a:p>
            <a:r>
              <a:rPr lang="fr-FR" sz="2000" b="1" dirty="0" smtClean="0">
                <a:latin typeface="Palatino"/>
                <a:cs typeface="Palatino"/>
              </a:rPr>
              <a:t>Donc, </a:t>
            </a:r>
            <a:r>
              <a:rPr lang="fr-FR" sz="2000" b="1" dirty="0" smtClean="0">
                <a:solidFill>
                  <a:srgbClr val="1F497D"/>
                </a:solidFill>
                <a:latin typeface="Palatino"/>
                <a:cs typeface="Palatino"/>
              </a:rPr>
              <a:t>ça effraye parce que c’est </a:t>
            </a:r>
            <a:r>
              <a:rPr lang="fr-FR" sz="2000" b="1" dirty="0" smtClean="0">
                <a:latin typeface="Palatino"/>
                <a:cs typeface="Palatino"/>
              </a:rPr>
              <a:t>une perte et on </a:t>
            </a:r>
            <a:r>
              <a:rPr lang="fr-FR" sz="2000" b="1" dirty="0" smtClean="0">
                <a:solidFill>
                  <a:srgbClr val="1F497D"/>
                </a:solidFill>
                <a:latin typeface="Palatino"/>
                <a:cs typeface="Palatino"/>
              </a:rPr>
              <a:t>s’en défend </a:t>
            </a:r>
            <a:r>
              <a:rPr lang="fr-FR" sz="2000" b="1" dirty="0" smtClean="0">
                <a:latin typeface="Palatino"/>
                <a:cs typeface="Palatino"/>
              </a:rPr>
              <a:t>: «  Les individus (….) deviennent vraiment tels (…) seulement si préalablement ils </a:t>
            </a:r>
            <a:r>
              <a:rPr lang="fr-FR" sz="2000" b="1" dirty="0" smtClean="0">
                <a:solidFill>
                  <a:srgbClr val="1F497D"/>
                </a:solidFill>
                <a:latin typeface="Palatino"/>
                <a:cs typeface="Palatino"/>
              </a:rPr>
              <a:t>se </a:t>
            </a:r>
            <a:r>
              <a:rPr lang="fr-FR" sz="2000" b="1" dirty="0" smtClean="0">
                <a:latin typeface="Palatino"/>
                <a:cs typeface="Palatino"/>
              </a:rPr>
              <a:t>sont libérés de la dette qui les lie à l’autre. S’ils sont exemptés (…) de ce contact qui menace leur identité les exposant à un possible conflit avec leur voisin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p>
          <a:p>
            <a:r>
              <a:rPr lang="fr-FR" sz="2000" b="1" i="1" dirty="0" smtClean="0">
                <a:latin typeface="Palatino"/>
                <a:cs typeface="Palatino"/>
              </a:rPr>
              <a:t>Immunité =</a:t>
            </a:r>
            <a:endParaRPr lang="fr-FR" sz="2000" b="1" dirty="0" smtClean="0">
              <a:latin typeface="Palatino"/>
              <a:cs typeface="Palatino"/>
            </a:endParaRPr>
          </a:p>
          <a:p>
            <a:pPr indent="9525"/>
            <a:r>
              <a:rPr lang="fr-FR" sz="2000" b="1" dirty="0" smtClean="0">
                <a:latin typeface="Palatino"/>
                <a:cs typeface="Palatino"/>
              </a:rPr>
              <a:t>Autonomie originaire ou (…) soulagement d’une dette précédemment contractée. « </a:t>
            </a:r>
            <a:r>
              <a:rPr lang="fr-FR" sz="2000" b="1" dirty="0" err="1" smtClean="0">
                <a:latin typeface="Palatino"/>
                <a:cs typeface="Palatino"/>
              </a:rPr>
              <a:t>Anti-communautaire</a:t>
            </a:r>
            <a:r>
              <a:rPr lang="fr-FR" sz="2000" b="1" dirty="0" smtClean="0">
                <a:latin typeface="Palatino"/>
                <a:cs typeface="Palatino"/>
              </a:rPr>
              <a:t> », « Elle interrompt le circuit social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p>
          <a:p>
            <a:pPr indent="9525"/>
            <a:r>
              <a:rPr lang="fr-FR" sz="2000" b="1" dirty="0" smtClean="0">
                <a:latin typeface="Palatino"/>
                <a:cs typeface="Palatino"/>
              </a:rPr>
              <a:t>Ou encore (en langage biomédical) : « l’organisme </a:t>
            </a:r>
            <a:r>
              <a:rPr lang="fr-FR" sz="2000" b="1" dirty="0" smtClean="0">
                <a:solidFill>
                  <a:srgbClr val="1F497D"/>
                </a:solidFill>
                <a:latin typeface="Palatino"/>
                <a:cs typeface="Palatino"/>
              </a:rPr>
              <a:t>est réfractaire </a:t>
            </a:r>
            <a:r>
              <a:rPr lang="fr-FR" sz="2000" b="1" dirty="0" smtClean="0">
                <a:latin typeface="Palatino"/>
                <a:cs typeface="Palatino"/>
              </a:rPr>
              <a:t>au risque de contracter une maladie ». Comme les vaccins qui impliquent « la présence du mal </a:t>
            </a:r>
            <a:r>
              <a:rPr lang="fr-FR" sz="2000" b="1" dirty="0" smtClean="0">
                <a:solidFill>
                  <a:srgbClr val="1F497D"/>
                </a:solidFill>
                <a:latin typeface="Palatino"/>
                <a:cs typeface="Palatino"/>
              </a:rPr>
              <a:t>qu’il doit combattre</a:t>
            </a:r>
            <a:r>
              <a:rPr lang="fr-FR" sz="2000" b="1" dirty="0" smtClean="0">
                <a:latin typeface="Palatino"/>
                <a:cs typeface="Palatino"/>
              </a:rPr>
              <a:t> ». «  L</a:t>
            </a:r>
            <a:r>
              <a:rPr lang="fr-FR" sz="2000" b="1" dirty="0">
                <a:solidFill>
                  <a:srgbClr val="1F497D"/>
                </a:solidFill>
                <a:latin typeface="Palatino"/>
                <a:cs typeface="Palatino"/>
              </a:rPr>
              <a:t>e</a:t>
            </a:r>
            <a:r>
              <a:rPr lang="fr-FR" sz="2000" b="1" dirty="0" smtClean="0">
                <a:latin typeface="Palatino"/>
                <a:cs typeface="Palatino"/>
              </a:rPr>
              <a:t> mal va être empêché, mais </a:t>
            </a:r>
            <a:r>
              <a:rPr lang="fr-FR" sz="2000" b="1" dirty="0" smtClean="0">
                <a:solidFill>
                  <a:srgbClr val="1F497D"/>
                </a:solidFill>
                <a:latin typeface="Palatino"/>
                <a:cs typeface="Palatino"/>
              </a:rPr>
              <a:t>non pas en le tenant à distance</a:t>
            </a:r>
            <a:r>
              <a:rPr lang="fr-FR" sz="2000" b="1" dirty="0" smtClean="0">
                <a:latin typeface="Palatino"/>
                <a:cs typeface="Palatino"/>
              </a:rPr>
              <a:t>. Au contraire, </a:t>
            </a:r>
            <a:r>
              <a:rPr lang="fr-FR" sz="2000" b="1" dirty="0" smtClean="0">
                <a:solidFill>
                  <a:srgbClr val="1F497D"/>
                </a:solidFill>
                <a:latin typeface="Palatino"/>
                <a:cs typeface="Palatino"/>
              </a:rPr>
              <a:t>en l’incluant </a:t>
            </a:r>
            <a:r>
              <a:rPr lang="fr-FR" sz="2000" b="1" dirty="0" smtClean="0">
                <a:latin typeface="Palatino"/>
                <a:cs typeface="Palatino"/>
              </a:rPr>
              <a:t>à l’intérieur de soi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r>
              <a:rPr lang="fr-FR" sz="2000" b="1" dirty="0" smtClean="0">
                <a:latin typeface="Palatino"/>
                <a:cs typeface="Palatino"/>
              </a:rPr>
              <a:t> </a:t>
            </a:r>
            <a:endParaRPr lang="fr-FR" sz="2000" b="1" dirty="0">
              <a:latin typeface="Palatino"/>
              <a:cs typeface="Palatin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Communauté et Immunité</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a:xfrm>
            <a:off x="457200" y="1600200"/>
            <a:ext cx="8229600" cy="4525963"/>
          </a:xfrm>
        </p:spPr>
        <p:txBody>
          <a:bodyPr>
            <a:normAutofit lnSpcReduction="10000"/>
          </a:bodyPr>
          <a:lstStyle/>
          <a:p>
            <a:r>
              <a:rPr lang="fr-FR" sz="2000" b="1" dirty="0" smtClean="0">
                <a:latin typeface="Palatino"/>
                <a:cs typeface="Palatino"/>
              </a:rPr>
              <a:t>Donc, si d’un côté l’immunité « totale » barre la voie communautaire, une certaine quantité d’immunité est fonctionnelle dans le rapport communautaire lui-même.</a:t>
            </a:r>
          </a:p>
          <a:p>
            <a:r>
              <a:rPr lang="fr-FR" sz="2000" b="1" dirty="0" smtClean="0">
                <a:latin typeface="Palatino"/>
                <a:cs typeface="Palatino"/>
              </a:rPr>
              <a:t>Ceci est une condition de biopolitique affirmative : comme le corps humain, le corps social a aussi besoin d’une certaine ouverture dans </a:t>
            </a:r>
            <a:r>
              <a:rPr lang="fr-FR" sz="2000" b="1" dirty="0" smtClean="0">
                <a:solidFill>
                  <a:srgbClr val="1F497D"/>
                </a:solidFill>
                <a:latin typeface="Palatino"/>
                <a:cs typeface="Palatino"/>
              </a:rPr>
              <a:t>ses </a:t>
            </a:r>
            <a:r>
              <a:rPr lang="fr-FR" sz="2000" b="1" dirty="0" smtClean="0">
                <a:latin typeface="Palatino"/>
                <a:cs typeface="Palatino"/>
              </a:rPr>
              <a:t>confrontations </a:t>
            </a:r>
            <a:r>
              <a:rPr lang="fr-FR" sz="2000" b="1" dirty="0" smtClean="0">
                <a:solidFill>
                  <a:srgbClr val="1F497D"/>
                </a:solidFill>
                <a:latin typeface="Palatino"/>
                <a:cs typeface="Palatino"/>
              </a:rPr>
              <a:t>a</a:t>
            </a:r>
            <a:r>
              <a:rPr lang="fr-FR" sz="2000" b="1" dirty="0" smtClean="0">
                <a:latin typeface="Palatino"/>
                <a:cs typeface="Palatino"/>
              </a:rPr>
              <a:t>u monde, mais aussi d’une base de protection, d’immunisation. Une condition définie comme </a:t>
            </a:r>
            <a:r>
              <a:rPr lang="fr-FR" sz="2000" b="1" i="1" dirty="0" smtClean="0">
                <a:latin typeface="Palatino"/>
                <a:cs typeface="Palatino"/>
              </a:rPr>
              <a:t>poreuse</a:t>
            </a:r>
            <a:r>
              <a:rPr lang="fr-FR" sz="2000" b="1" dirty="0" smtClean="0">
                <a:latin typeface="Palatino"/>
                <a:cs typeface="Palatino"/>
              </a:rPr>
              <a:t> (</a:t>
            </a:r>
            <a:r>
              <a:rPr lang="fr-FR" sz="2000" dirty="0" err="1" smtClean="0">
                <a:latin typeface="Palatino"/>
                <a:cs typeface="Palatino"/>
              </a:rPr>
              <a:t>Esposito</a:t>
            </a:r>
            <a:r>
              <a:rPr lang="fr-FR" sz="2000" dirty="0" smtClean="0">
                <a:latin typeface="Palatino"/>
                <a:cs typeface="Palatino"/>
              </a:rPr>
              <a:t>).</a:t>
            </a:r>
          </a:p>
          <a:p>
            <a:r>
              <a:rPr lang="fr-FR" sz="2000" b="1" dirty="0" smtClean="0">
                <a:latin typeface="Palatino"/>
                <a:cs typeface="Palatino"/>
              </a:rPr>
              <a:t>La dérive </a:t>
            </a:r>
            <a:r>
              <a:rPr lang="fr-FR" sz="2000" b="1" dirty="0" err="1" smtClean="0">
                <a:latin typeface="Palatino"/>
                <a:cs typeface="Palatino"/>
              </a:rPr>
              <a:t>thanatopolitique</a:t>
            </a:r>
            <a:r>
              <a:rPr lang="fr-FR" sz="2000" b="1" dirty="0" smtClean="0">
                <a:latin typeface="Palatino"/>
                <a:cs typeface="Palatino"/>
              </a:rPr>
              <a:t>, la dérive destructive du paradigme immunitaire prend racine dans un excès d’immunisation. L’exemple utilisé est celui des syndromes auto </a:t>
            </a:r>
            <a:r>
              <a:rPr lang="fr-FR" sz="2000" b="1" dirty="0" smtClean="0">
                <a:solidFill>
                  <a:srgbClr val="1F497D"/>
                </a:solidFill>
                <a:latin typeface="Palatino"/>
                <a:cs typeface="Palatino"/>
              </a:rPr>
              <a:t>immunes</a:t>
            </a:r>
            <a:r>
              <a:rPr lang="fr-FR" sz="2000" b="1" dirty="0" smtClean="0">
                <a:latin typeface="Palatino"/>
                <a:cs typeface="Palatino"/>
              </a:rPr>
              <a:t>, comme le lupus, où le système </a:t>
            </a:r>
            <a:r>
              <a:rPr lang="fr-FR" sz="2000" b="1" dirty="0" smtClean="0">
                <a:solidFill>
                  <a:srgbClr val="1F497D"/>
                </a:solidFill>
                <a:latin typeface="Palatino"/>
                <a:cs typeface="Palatino"/>
              </a:rPr>
              <a:t>immunitaire se retourne </a:t>
            </a:r>
            <a:r>
              <a:rPr lang="fr-FR" sz="2000" b="1" dirty="0" smtClean="0">
                <a:latin typeface="Palatino"/>
                <a:cs typeface="Palatino"/>
              </a:rPr>
              <a:t>contre le corps dont il doit assurer la protection. </a:t>
            </a:r>
          </a:p>
          <a:p>
            <a:r>
              <a:rPr lang="fr-FR" sz="2000" b="1" dirty="0" smtClean="0">
                <a:latin typeface="Palatino"/>
                <a:cs typeface="Palatino"/>
              </a:rPr>
              <a:t>« L’immunité, nécessaire pour protéger notre vie, si elle est portée au-delà d’un certain seuil, finit par la nier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endParaRPr lang="fr-FR" sz="2000" b="1" dirty="0" smtClean="0">
              <a:latin typeface="Palatino"/>
              <a:cs typeface="Palatino"/>
            </a:endParaRPr>
          </a:p>
          <a:p>
            <a:endParaRPr lang="fr-FR" sz="2000" b="1" dirty="0">
              <a:latin typeface="Palatino"/>
              <a:cs typeface="Palatin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Immunité et individualisme</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L’immunité est donc à la base du processus d’individuation des individus, du processus d’individualisation : L’être humain s’immunise </a:t>
            </a:r>
            <a:r>
              <a:rPr lang="fr-FR" sz="2000" b="1" dirty="0" smtClean="0">
                <a:solidFill>
                  <a:srgbClr val="1F497D"/>
                </a:solidFill>
                <a:latin typeface="Palatino"/>
                <a:cs typeface="Palatino"/>
              </a:rPr>
              <a:t>en se confrontant</a:t>
            </a:r>
            <a:r>
              <a:rPr lang="fr-FR" sz="2000" b="1" dirty="0" smtClean="0">
                <a:latin typeface="Palatino"/>
                <a:cs typeface="Palatino"/>
              </a:rPr>
              <a:t> à son propre manque constitutif et donc </a:t>
            </a:r>
            <a:r>
              <a:rPr lang="fr-FR" sz="2000" b="1" dirty="0" smtClean="0">
                <a:solidFill>
                  <a:srgbClr val="1F497D"/>
                </a:solidFill>
                <a:latin typeface="Palatino"/>
                <a:cs typeface="Palatino"/>
              </a:rPr>
              <a:t>à sa possible dissolution dans </a:t>
            </a:r>
            <a:r>
              <a:rPr lang="fr-FR" sz="2000" b="1" dirty="0" smtClean="0">
                <a:latin typeface="Palatino"/>
                <a:cs typeface="Palatino"/>
              </a:rPr>
              <a:t>la </a:t>
            </a:r>
            <a:r>
              <a:rPr lang="fr-FR" sz="2000" b="1" i="1" dirty="0" smtClean="0">
                <a:latin typeface="Palatino"/>
                <a:cs typeface="Palatino"/>
              </a:rPr>
              <a:t>mise en commun</a:t>
            </a:r>
            <a:r>
              <a:rPr lang="fr-FR" sz="2000" b="1" dirty="0" smtClean="0">
                <a:latin typeface="Palatino"/>
                <a:cs typeface="Palatino"/>
              </a:rPr>
              <a:t>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 </a:t>
            </a:r>
            <a:r>
              <a:rPr lang="fr-FR" sz="2000" b="1" dirty="0" smtClean="0">
                <a:latin typeface="Palatino"/>
                <a:cs typeface="Palatino"/>
              </a:rPr>
              <a:t>Quoique, dans une certaine mesure, celle-ci </a:t>
            </a:r>
            <a:r>
              <a:rPr lang="fr-FR" sz="2000" b="1" dirty="0" smtClean="0">
                <a:solidFill>
                  <a:srgbClr val="1F497D"/>
                </a:solidFill>
                <a:latin typeface="Palatino"/>
                <a:cs typeface="Palatino"/>
              </a:rPr>
              <a:t>soit </a:t>
            </a:r>
            <a:r>
              <a:rPr lang="fr-FR" sz="2000" b="1" dirty="0" smtClean="0">
                <a:latin typeface="Palatino"/>
                <a:cs typeface="Palatino"/>
              </a:rPr>
              <a:t>une composante nécessaire de la relation elle-même –qui prévoit au moins deux individus distincts pour être précisément </a:t>
            </a:r>
            <a:r>
              <a:rPr lang="fr-FR" sz="2000" b="1" dirty="0" smtClean="0">
                <a:solidFill>
                  <a:srgbClr val="1F497D"/>
                </a:solidFill>
                <a:latin typeface="Palatino"/>
                <a:cs typeface="Palatino"/>
              </a:rPr>
              <a:t>une</a:t>
            </a:r>
            <a:r>
              <a:rPr lang="fr-FR" sz="2000" b="1" dirty="0" smtClean="0">
                <a:latin typeface="Palatino"/>
                <a:cs typeface="Palatino"/>
              </a:rPr>
              <a:t> relation, donc une différenciation- </a:t>
            </a:r>
            <a:r>
              <a:rPr lang="fr-FR" sz="2000" b="1" dirty="0" smtClean="0">
                <a:solidFill>
                  <a:srgbClr val="1F497D"/>
                </a:solidFill>
                <a:latin typeface="Palatino"/>
                <a:cs typeface="Palatino"/>
              </a:rPr>
              <a:t>s</a:t>
            </a:r>
            <a:r>
              <a:rPr lang="fr-FR" sz="2000" b="1" dirty="0" smtClean="0">
                <a:latin typeface="Palatino"/>
                <a:cs typeface="Palatino"/>
              </a:rPr>
              <a:t>on excès bloquerait </a:t>
            </a:r>
            <a:r>
              <a:rPr lang="fr-FR" sz="2000" b="1" dirty="0" smtClean="0">
                <a:solidFill>
                  <a:srgbClr val="1F497D"/>
                </a:solidFill>
                <a:latin typeface="Palatino"/>
                <a:cs typeface="Palatino"/>
              </a:rPr>
              <a:t>toute relation </a:t>
            </a:r>
            <a:r>
              <a:rPr lang="fr-FR" sz="2000" b="1" dirty="0" smtClean="0">
                <a:latin typeface="Palatino"/>
                <a:cs typeface="Palatino"/>
              </a:rPr>
              <a:t>qui </a:t>
            </a:r>
            <a:r>
              <a:rPr lang="fr-FR" sz="2000" b="1" dirty="0" smtClean="0">
                <a:solidFill>
                  <a:srgbClr val="1F497D"/>
                </a:solidFill>
                <a:latin typeface="Palatino"/>
                <a:cs typeface="Palatino"/>
              </a:rPr>
              <a:t>se verrait évitée </a:t>
            </a:r>
            <a:r>
              <a:rPr lang="fr-FR" sz="2000" b="1" dirty="0" smtClean="0">
                <a:latin typeface="Palatino"/>
                <a:cs typeface="Palatino"/>
              </a:rPr>
              <a:t>en tant que </a:t>
            </a:r>
            <a:r>
              <a:rPr lang="fr-FR" sz="2000" b="1" dirty="0" smtClean="0">
                <a:solidFill>
                  <a:srgbClr val="1F497D"/>
                </a:solidFill>
                <a:latin typeface="Palatino"/>
                <a:cs typeface="Palatino"/>
              </a:rPr>
              <a:t>menaçan</a:t>
            </a:r>
            <a:r>
              <a:rPr lang="fr-FR" sz="2000" b="1" dirty="0" smtClean="0">
                <a:latin typeface="Palatino"/>
                <a:cs typeface="Palatino"/>
              </a:rPr>
              <a:t>t sa singularité.</a:t>
            </a:r>
            <a:endParaRPr lang="fr-FR" sz="2000" b="1" dirty="0">
              <a:latin typeface="Palatino"/>
              <a:cs typeface="Palatin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err="1" smtClean="0">
                <a:solidFill>
                  <a:srgbClr val="FF0000"/>
                </a:solidFill>
                <a:latin typeface="Palatino"/>
                <a:cs typeface="Palatino"/>
              </a:rPr>
              <a:t>Basaglia</a:t>
            </a:r>
            <a:r>
              <a:rPr lang="fr-FR" sz="3600" dirty="0" smtClean="0">
                <a:solidFill>
                  <a:srgbClr val="FF0000"/>
                </a:solidFill>
                <a:latin typeface="Palatino"/>
                <a:cs typeface="Palatino"/>
              </a:rPr>
              <a:t>, la communauté et l’immunité</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Il est clair que nous sommes </a:t>
            </a:r>
            <a:r>
              <a:rPr lang="fr-FR" sz="2000" b="1" dirty="0" smtClean="0">
                <a:solidFill>
                  <a:srgbClr val="1F497D"/>
                </a:solidFill>
                <a:latin typeface="Palatino"/>
                <a:cs typeface="Palatino"/>
              </a:rPr>
              <a:t>ici</a:t>
            </a:r>
            <a:r>
              <a:rPr lang="fr-FR" sz="2000" b="1" dirty="0" smtClean="0">
                <a:latin typeface="Palatino"/>
                <a:cs typeface="Palatino"/>
              </a:rPr>
              <a:t> sur un terrain semblable à celui </a:t>
            </a:r>
            <a:r>
              <a:rPr lang="fr-FR" sz="2000" b="1" dirty="0" smtClean="0">
                <a:solidFill>
                  <a:srgbClr val="1F497D"/>
                </a:solidFill>
                <a:latin typeface="Palatino"/>
                <a:cs typeface="Palatino"/>
              </a:rPr>
              <a:t>désigné</a:t>
            </a:r>
            <a:r>
              <a:rPr lang="fr-FR" sz="2000" b="1" dirty="0" smtClean="0">
                <a:latin typeface="Palatino"/>
                <a:cs typeface="Palatino"/>
              </a:rPr>
              <a:t> par </a:t>
            </a:r>
            <a:r>
              <a:rPr lang="fr-FR" sz="2000" b="1" dirty="0" err="1" smtClean="0">
                <a:latin typeface="Palatino"/>
                <a:cs typeface="Palatino"/>
              </a:rPr>
              <a:t>Basaglia</a:t>
            </a:r>
            <a:r>
              <a:rPr lang="fr-FR" sz="2000" b="1" dirty="0" smtClean="0">
                <a:latin typeface="Palatino"/>
                <a:cs typeface="Palatino"/>
              </a:rPr>
              <a:t> quelque dizaine d’années auparavant. L’état d’aliénation correspond à cet excès d’immunisation, </a:t>
            </a:r>
            <a:r>
              <a:rPr lang="fr-FR" sz="2000" b="1" dirty="0" smtClean="0">
                <a:solidFill>
                  <a:srgbClr val="1F497D"/>
                </a:solidFill>
                <a:latin typeface="Palatino"/>
                <a:cs typeface="Palatino"/>
              </a:rPr>
              <a:t>à</a:t>
            </a:r>
            <a:r>
              <a:rPr lang="fr-FR" sz="2000" b="1" dirty="0" smtClean="0">
                <a:latin typeface="Palatino"/>
                <a:cs typeface="Palatino"/>
              </a:rPr>
              <a:t> la défense absolue que le sujet interpose entre soi et l’autre, pour se défendre de son pouvoir objectivant et dissolutif. </a:t>
            </a:r>
            <a:r>
              <a:rPr lang="fr-FR" sz="2000" b="1" dirty="0" err="1" smtClean="0">
                <a:latin typeface="Palatino"/>
                <a:cs typeface="Palatino"/>
              </a:rPr>
              <a:t>Basaglia</a:t>
            </a:r>
            <a:r>
              <a:rPr lang="fr-FR" sz="2000" b="1" dirty="0" smtClean="0">
                <a:latin typeface="Palatino"/>
                <a:cs typeface="Palatino"/>
              </a:rPr>
              <a:t> cependant reconnaît aussi la nécessité de ce qu’il appelle un </a:t>
            </a:r>
            <a:r>
              <a:rPr lang="fr-FR" sz="2000" b="1" i="1" dirty="0" smtClean="0">
                <a:latin typeface="Palatino"/>
                <a:cs typeface="Palatino"/>
              </a:rPr>
              <a:t>intervalle</a:t>
            </a:r>
            <a:r>
              <a:rPr lang="fr-FR" sz="2000" b="1" dirty="0" smtClean="0">
                <a:latin typeface="Palatino"/>
                <a:cs typeface="Palatino"/>
              </a:rPr>
              <a:t> entre soi et l’autre, une coupure dirait Lacan : un espace de subjectivation qui permette l’acceptation de sa propre </a:t>
            </a:r>
            <a:r>
              <a:rPr lang="fr-FR" sz="2000" b="1" i="1" dirty="0" smtClean="0">
                <a:latin typeface="Palatino"/>
                <a:cs typeface="Palatino"/>
              </a:rPr>
              <a:t>altérité</a:t>
            </a:r>
            <a:r>
              <a:rPr lang="fr-FR" sz="2000" b="1" dirty="0" smtClean="0">
                <a:latin typeface="Palatino"/>
                <a:cs typeface="Palatino"/>
              </a:rPr>
              <a:t>, de ce « minimum » d’immunisation qui garantit au sujet une place dans le monde, une niche dans la communauté.</a:t>
            </a:r>
            <a:endParaRPr lang="fr-FR" sz="2000" b="1" dirty="0">
              <a:latin typeface="Palatino"/>
              <a:cs typeface="Palatin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83602"/>
          </a:xfrm>
        </p:spPr>
        <p:txBody>
          <a:bodyPr>
            <a:normAutofit fontScale="90000"/>
          </a:bodyPr>
          <a:lstStyle/>
          <a:p>
            <a:pPr algn="l"/>
            <a:r>
              <a:rPr lang="fr-FR" sz="3600" dirty="0" smtClean="0">
                <a:solidFill>
                  <a:srgbClr val="FF0000"/>
                </a:solidFill>
                <a:latin typeface="Palatino"/>
                <a:cs typeface="Palatino"/>
              </a:rPr>
              <a:t>La communauté thérapeutique de </a:t>
            </a:r>
            <a:r>
              <a:rPr lang="fr-FR" sz="3600" dirty="0" err="1" smtClean="0">
                <a:solidFill>
                  <a:srgbClr val="FF0000"/>
                </a:solidFill>
                <a:latin typeface="Palatino"/>
                <a:cs typeface="Palatino"/>
              </a:rPr>
              <a:t>Basaglia</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a:xfrm>
            <a:off x="457200" y="1448163"/>
            <a:ext cx="8229600" cy="4678000"/>
          </a:xfrm>
        </p:spPr>
        <p:txBody>
          <a:bodyPr>
            <a:normAutofit/>
          </a:bodyPr>
          <a:lstStyle/>
          <a:p>
            <a:r>
              <a:rPr lang="fr-FR" sz="2000" b="1" dirty="0" err="1" smtClean="0">
                <a:latin typeface="Palatino"/>
                <a:cs typeface="Palatino"/>
              </a:rPr>
              <a:t>Basaglia</a:t>
            </a:r>
            <a:r>
              <a:rPr lang="fr-FR" sz="2000" b="1" dirty="0" smtClean="0">
                <a:latin typeface="Palatino"/>
                <a:cs typeface="Palatino"/>
              </a:rPr>
              <a:t> définit clairement la communauté thérapeutique à travers les paroles d’</a:t>
            </a:r>
            <a:r>
              <a:rPr lang="fr-FR" sz="2000" b="1" dirty="0" err="1" smtClean="0">
                <a:latin typeface="Palatino"/>
                <a:cs typeface="Palatino"/>
              </a:rPr>
              <a:t>Erling</a:t>
            </a:r>
            <a:r>
              <a:rPr lang="fr-FR" sz="2000" b="1" dirty="0" smtClean="0">
                <a:latin typeface="Palatino"/>
                <a:cs typeface="Palatino"/>
              </a:rPr>
              <a:t> Eng.</a:t>
            </a:r>
          </a:p>
          <a:p>
            <a:r>
              <a:rPr lang="fr-FR" sz="2000" b="1" dirty="0" smtClean="0">
                <a:latin typeface="Palatino"/>
                <a:cs typeface="Palatino"/>
              </a:rPr>
              <a:t>Selon Eng, la communauté est « simplement le sens immédiat de l’expérience partagée telle que présente face à un autre. C’est une compréhension directement saisie. (…) Elle est, dans le plein sens d’un « </a:t>
            </a:r>
            <a:r>
              <a:rPr lang="fr-FR" sz="2000" b="1" dirty="0" err="1" smtClean="0">
                <a:latin typeface="Palatino"/>
                <a:cs typeface="Palatino"/>
              </a:rPr>
              <a:t>nous-conscience</a:t>
            </a:r>
            <a:r>
              <a:rPr lang="fr-FR" sz="2000" b="1" dirty="0" smtClean="0">
                <a:latin typeface="Palatino"/>
                <a:cs typeface="Palatino"/>
              </a:rPr>
              <a:t> » </a:t>
            </a:r>
            <a:r>
              <a:rPr lang="fr-FR" sz="1200" dirty="0" err="1" smtClean="0">
                <a:latin typeface="Palatino"/>
                <a:cs typeface="Palatino"/>
              </a:rPr>
              <a:t>simply</a:t>
            </a:r>
            <a:r>
              <a:rPr lang="fr-FR" sz="1200" dirty="0" smtClean="0">
                <a:latin typeface="Palatino"/>
                <a:cs typeface="Palatino"/>
              </a:rPr>
              <a:t> the </a:t>
            </a:r>
            <a:r>
              <a:rPr lang="fr-FR" sz="1200" dirty="0" err="1" smtClean="0">
                <a:latin typeface="Palatino"/>
                <a:cs typeface="Palatino"/>
              </a:rPr>
              <a:t>immediate</a:t>
            </a:r>
            <a:r>
              <a:rPr lang="fr-FR" sz="1200" dirty="0" smtClean="0">
                <a:latin typeface="Palatino"/>
                <a:cs typeface="Palatino"/>
              </a:rPr>
              <a:t> </a:t>
            </a:r>
            <a:r>
              <a:rPr lang="fr-FR" sz="1200" dirty="0" err="1" smtClean="0">
                <a:latin typeface="Palatino"/>
                <a:cs typeface="Palatino"/>
              </a:rPr>
              <a:t>sense</a:t>
            </a:r>
            <a:r>
              <a:rPr lang="fr-FR" sz="1200" dirty="0" smtClean="0">
                <a:latin typeface="Palatino"/>
                <a:cs typeface="Palatino"/>
              </a:rPr>
              <a:t> of </a:t>
            </a:r>
            <a:r>
              <a:rPr lang="fr-FR" sz="1200" dirty="0" err="1" smtClean="0">
                <a:latin typeface="Palatino"/>
                <a:cs typeface="Palatino"/>
              </a:rPr>
              <a:t>shared</a:t>
            </a:r>
            <a:r>
              <a:rPr lang="fr-FR" sz="1200" dirty="0" smtClean="0">
                <a:latin typeface="Palatino"/>
                <a:cs typeface="Palatino"/>
              </a:rPr>
              <a:t> </a:t>
            </a:r>
            <a:r>
              <a:rPr lang="fr-FR" sz="1200" dirty="0" err="1" smtClean="0">
                <a:latin typeface="Palatino"/>
                <a:cs typeface="Palatino"/>
              </a:rPr>
              <a:t>experience</a:t>
            </a:r>
            <a:r>
              <a:rPr lang="fr-FR" sz="1200" dirty="0" smtClean="0">
                <a:latin typeface="Palatino"/>
                <a:cs typeface="Palatino"/>
              </a:rPr>
              <a:t> as </a:t>
            </a:r>
            <a:r>
              <a:rPr lang="fr-FR" sz="1200" dirty="0" err="1" smtClean="0">
                <a:latin typeface="Palatino"/>
                <a:cs typeface="Palatino"/>
              </a:rPr>
              <a:t>this</a:t>
            </a:r>
            <a:r>
              <a:rPr lang="fr-FR" sz="1200" dirty="0" smtClean="0">
                <a:latin typeface="Palatino"/>
                <a:cs typeface="Palatino"/>
              </a:rPr>
              <a:t> </a:t>
            </a:r>
            <a:r>
              <a:rPr lang="fr-FR" sz="1200" dirty="0" err="1" smtClean="0">
                <a:latin typeface="Palatino"/>
                <a:cs typeface="Palatino"/>
              </a:rPr>
              <a:t>present</a:t>
            </a:r>
            <a:r>
              <a:rPr lang="fr-FR" sz="1200" dirty="0" smtClean="0">
                <a:latin typeface="Palatino"/>
                <a:cs typeface="Palatino"/>
              </a:rPr>
              <a:t> in </a:t>
            </a:r>
            <a:r>
              <a:rPr lang="fr-FR" sz="1200" dirty="0" err="1" smtClean="0">
                <a:latin typeface="Palatino"/>
                <a:cs typeface="Palatino"/>
              </a:rPr>
              <a:t>facing</a:t>
            </a:r>
            <a:r>
              <a:rPr lang="fr-FR" sz="1200" dirty="0" smtClean="0">
                <a:latin typeface="Palatino"/>
                <a:cs typeface="Palatino"/>
              </a:rPr>
              <a:t> one </a:t>
            </a:r>
            <a:r>
              <a:rPr lang="fr-FR" sz="1200" dirty="0" err="1" smtClean="0">
                <a:latin typeface="Palatino"/>
                <a:cs typeface="Palatino"/>
              </a:rPr>
              <a:t>another</a:t>
            </a:r>
            <a:r>
              <a:rPr lang="fr-FR" sz="1200" dirty="0" smtClean="0">
                <a:latin typeface="Palatino"/>
                <a:cs typeface="Palatino"/>
              </a:rPr>
              <a:t>. It </a:t>
            </a:r>
            <a:r>
              <a:rPr lang="fr-FR" sz="1200" dirty="0" err="1" smtClean="0">
                <a:latin typeface="Palatino"/>
                <a:cs typeface="Palatino"/>
              </a:rPr>
              <a:t>is</a:t>
            </a:r>
            <a:r>
              <a:rPr lang="fr-FR" sz="1200" dirty="0" smtClean="0">
                <a:latin typeface="Palatino"/>
                <a:cs typeface="Palatino"/>
              </a:rPr>
              <a:t>, in the </a:t>
            </a:r>
            <a:r>
              <a:rPr lang="fr-FR" sz="1200" dirty="0" err="1" smtClean="0">
                <a:latin typeface="Palatino"/>
                <a:cs typeface="Palatino"/>
              </a:rPr>
              <a:t>fullest</a:t>
            </a:r>
            <a:r>
              <a:rPr lang="fr-FR" sz="1200" dirty="0" smtClean="0">
                <a:latin typeface="Palatino"/>
                <a:cs typeface="Palatino"/>
              </a:rPr>
              <a:t> </a:t>
            </a:r>
            <a:r>
              <a:rPr lang="fr-FR" sz="1200" dirty="0" err="1" smtClean="0">
                <a:latin typeface="Palatino"/>
                <a:cs typeface="Palatino"/>
              </a:rPr>
              <a:t>sense</a:t>
            </a:r>
            <a:r>
              <a:rPr lang="fr-FR" sz="1200" dirty="0" smtClean="0">
                <a:latin typeface="Palatino"/>
                <a:cs typeface="Palatino"/>
              </a:rPr>
              <a:t> « </a:t>
            </a:r>
            <a:r>
              <a:rPr lang="fr-FR" sz="1200" dirty="0" err="1" smtClean="0">
                <a:latin typeface="Palatino"/>
                <a:cs typeface="Palatino"/>
              </a:rPr>
              <a:t>we-awareness</a:t>
            </a:r>
            <a:r>
              <a:rPr lang="fr-FR" sz="1200" dirty="0" smtClean="0">
                <a:latin typeface="Palatino"/>
                <a:cs typeface="Palatino"/>
              </a:rPr>
              <a:t> »</a:t>
            </a:r>
            <a:r>
              <a:rPr lang="fr-FR" sz="2000" b="1" i="1" dirty="0" smtClean="0">
                <a:latin typeface="Palatino"/>
                <a:cs typeface="Palatino"/>
              </a:rPr>
              <a:t> ». </a:t>
            </a:r>
            <a:r>
              <a:rPr lang="fr-FR" sz="2000" b="1" dirty="0" smtClean="0">
                <a:latin typeface="Palatino"/>
                <a:cs typeface="Palatino"/>
              </a:rPr>
              <a:t>Cette </a:t>
            </a:r>
            <a:r>
              <a:rPr lang="fr-FR" sz="2000" b="1" dirty="0" err="1" smtClean="0">
                <a:latin typeface="Palatino"/>
                <a:cs typeface="Palatino"/>
              </a:rPr>
              <a:t>co-conscience</a:t>
            </a:r>
            <a:r>
              <a:rPr lang="fr-FR" sz="2000" b="1" dirty="0" smtClean="0">
                <a:latin typeface="Palatino"/>
                <a:cs typeface="Palatino"/>
              </a:rPr>
              <a:t> comme l’appelle </a:t>
            </a:r>
            <a:r>
              <a:rPr lang="fr-FR" sz="2000" b="1" dirty="0" err="1" smtClean="0">
                <a:latin typeface="Palatino"/>
                <a:cs typeface="Palatino"/>
              </a:rPr>
              <a:t>Basaglia</a:t>
            </a:r>
            <a:r>
              <a:rPr lang="fr-FR" sz="2000" b="1" dirty="0" smtClean="0">
                <a:latin typeface="Palatino"/>
                <a:cs typeface="Palatino"/>
              </a:rPr>
              <a:t>, est </a:t>
            </a:r>
            <a:r>
              <a:rPr lang="fr-FR" sz="2000" b="1" dirty="0" err="1" smtClean="0">
                <a:latin typeface="Palatino"/>
                <a:cs typeface="Palatino"/>
              </a:rPr>
              <a:t>pré-réflexive</a:t>
            </a:r>
            <a:r>
              <a:rPr lang="fr-FR" sz="2000" b="1" dirty="0" smtClean="0">
                <a:latin typeface="Palatino"/>
                <a:cs typeface="Palatino"/>
              </a:rPr>
              <a:t> dans la mesure où « elle nait directement du fait de l’être –ensemble ».</a:t>
            </a:r>
          </a:p>
          <a:p>
            <a:r>
              <a:rPr lang="fr-FR" sz="2000" b="1" dirty="0" smtClean="0">
                <a:latin typeface="Palatino"/>
                <a:cs typeface="Palatino"/>
              </a:rPr>
              <a:t>Ce sont ces considérations qui conduisent </a:t>
            </a:r>
            <a:r>
              <a:rPr lang="fr-FR" sz="2000" b="1" dirty="0" err="1" smtClean="0">
                <a:latin typeface="Palatino"/>
                <a:cs typeface="Palatino"/>
              </a:rPr>
              <a:t>Basaglia</a:t>
            </a:r>
            <a:r>
              <a:rPr lang="fr-FR" sz="2000" b="1" dirty="0" smtClean="0">
                <a:latin typeface="Palatino"/>
                <a:cs typeface="Palatino"/>
              </a:rPr>
              <a:t> à parler d’une communauté proprement thérapeutique. Pour abstraites qu’elles </a:t>
            </a:r>
            <a:r>
              <a:rPr lang="fr-FR" sz="2000" b="1" dirty="0" smtClean="0">
                <a:solidFill>
                  <a:srgbClr val="1F497D"/>
                </a:solidFill>
                <a:latin typeface="Palatino"/>
                <a:cs typeface="Palatino"/>
              </a:rPr>
              <a:t>paraissent</a:t>
            </a:r>
            <a:r>
              <a:rPr lang="fr-FR" sz="2000" b="1" dirty="0" smtClean="0">
                <a:latin typeface="Palatino"/>
                <a:cs typeface="Palatino"/>
              </a:rPr>
              <a:t>, elles sont la base de son idée de communauté thérapeutique :</a:t>
            </a:r>
            <a:endParaRPr lang="fr-FR" sz="2000" b="1" dirty="0">
              <a:latin typeface="Palatino"/>
              <a:cs typeface="Palatin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457200" y="735952"/>
            <a:ext cx="8229600" cy="5390211"/>
          </a:xfrm>
        </p:spPr>
        <p:txBody>
          <a:bodyPr>
            <a:normAutofit fontScale="92500" lnSpcReduction="20000"/>
          </a:bodyPr>
          <a:lstStyle/>
          <a:p>
            <a:r>
              <a:rPr lang="fr-FR" sz="2000" b="1" dirty="0" smtClean="0">
                <a:latin typeface="Palatino"/>
                <a:cs typeface="Palatino"/>
              </a:rPr>
              <a:t>« Une communauté qui se fonde sur l’interaction </a:t>
            </a:r>
            <a:r>
              <a:rPr lang="fr-FR" sz="2000" b="1" dirty="0" smtClean="0">
                <a:solidFill>
                  <a:srgbClr val="1F497D"/>
                </a:solidFill>
                <a:latin typeface="Palatino"/>
                <a:cs typeface="Palatino"/>
              </a:rPr>
              <a:t>pré</a:t>
            </a:r>
            <a:r>
              <a:rPr lang="fr-FR" sz="2000" b="1" dirty="0" smtClean="0">
                <a:latin typeface="Palatino"/>
                <a:cs typeface="Palatino"/>
              </a:rPr>
              <a:t>réflexive de tous ses membres; où le rapport n’est </a:t>
            </a:r>
            <a:r>
              <a:rPr lang="fr-FR" sz="2000" b="1" dirty="0" smtClean="0">
                <a:solidFill>
                  <a:srgbClr val="1F497D"/>
                </a:solidFill>
                <a:latin typeface="Palatino"/>
                <a:cs typeface="Palatino"/>
              </a:rPr>
              <a:t>pas celui </a:t>
            </a:r>
            <a:r>
              <a:rPr lang="fr-FR" sz="2000" b="1" dirty="0" smtClean="0">
                <a:latin typeface="Palatino"/>
                <a:cs typeface="Palatino"/>
              </a:rPr>
              <a:t>objectivant du seigneur avec le serf, </a:t>
            </a:r>
            <a:r>
              <a:rPr lang="fr-FR" sz="2000" b="1" dirty="0" smtClean="0">
                <a:solidFill>
                  <a:srgbClr val="1F497D"/>
                </a:solidFill>
                <a:latin typeface="Palatino"/>
                <a:cs typeface="Palatino"/>
              </a:rPr>
              <a:t>ou de qui </a:t>
            </a:r>
            <a:r>
              <a:rPr lang="fr-FR" sz="2000" b="1" dirty="0" smtClean="0">
                <a:latin typeface="Palatino"/>
                <a:cs typeface="Palatino"/>
              </a:rPr>
              <a:t>donne et </a:t>
            </a:r>
            <a:r>
              <a:rPr lang="fr-FR" sz="2000" b="1" dirty="0" smtClean="0">
                <a:solidFill>
                  <a:srgbClr val="1F497D"/>
                </a:solidFill>
                <a:latin typeface="Palatino"/>
                <a:cs typeface="Palatino"/>
              </a:rPr>
              <a:t>qui</a:t>
            </a:r>
            <a:r>
              <a:rPr lang="fr-FR" sz="2000" b="1" dirty="0" smtClean="0">
                <a:latin typeface="Palatino"/>
                <a:cs typeface="Palatino"/>
              </a:rPr>
              <a:t> reçoit; </a:t>
            </a:r>
            <a:r>
              <a:rPr lang="fr-FR" sz="2000" b="1" dirty="0" smtClean="0">
                <a:solidFill>
                  <a:srgbClr val="1F497D"/>
                </a:solidFill>
                <a:latin typeface="Palatino"/>
                <a:cs typeface="Palatino"/>
              </a:rPr>
              <a:t>mais </a:t>
            </a:r>
            <a:r>
              <a:rPr lang="fr-FR" sz="2000" b="1" dirty="0" smtClean="0">
                <a:latin typeface="Palatino"/>
                <a:cs typeface="Palatino"/>
              </a:rPr>
              <a:t>où tous les membres de la communauté peuvent –à travers la contestation réciproque et la dialectisation des positions réciproques- reconstruire leur corps propre et leur rôle </a:t>
            </a:r>
            <a:r>
              <a:rPr lang="fr-FR" sz="2000" dirty="0" smtClean="0">
                <a:latin typeface="Palatino"/>
                <a:cs typeface="Palatino"/>
              </a:rPr>
              <a:t>(</a:t>
            </a:r>
            <a:r>
              <a:rPr lang="fr-FR" sz="2000" dirty="0" err="1" smtClean="0">
                <a:latin typeface="Palatino"/>
                <a:cs typeface="Palatino"/>
              </a:rPr>
              <a:t>Basaglia</a:t>
            </a:r>
            <a:r>
              <a:rPr lang="fr-FR" sz="2000" dirty="0" smtClean="0">
                <a:latin typeface="Palatino"/>
                <a:cs typeface="Palatino"/>
              </a:rPr>
              <a:t>, 1967, </a:t>
            </a:r>
            <a:r>
              <a:rPr lang="fr-FR" sz="2000" i="1" dirty="0" smtClean="0">
                <a:latin typeface="Palatino"/>
                <a:cs typeface="Palatino"/>
              </a:rPr>
              <a:t>Corps et institution. Considérations anthropologiques et psychopathologiques en termes de psychiatrie institutionnelle</a:t>
            </a:r>
            <a:r>
              <a:rPr lang="fr-FR" sz="2000" dirty="0" smtClean="0">
                <a:latin typeface="Palatino"/>
                <a:cs typeface="Palatino"/>
              </a:rPr>
              <a:t>, in L’</a:t>
            </a:r>
            <a:r>
              <a:rPr lang="fr-FR" sz="2000" dirty="0" err="1" smtClean="0">
                <a:latin typeface="Palatino"/>
                <a:cs typeface="Palatino"/>
              </a:rPr>
              <a:t>utopia</a:t>
            </a:r>
            <a:r>
              <a:rPr lang="fr-FR" sz="2000" dirty="0" smtClean="0">
                <a:latin typeface="Palatino"/>
                <a:cs typeface="Palatino"/>
              </a:rPr>
              <a:t> </a:t>
            </a:r>
            <a:r>
              <a:rPr lang="fr-FR" sz="2000" dirty="0" err="1" smtClean="0">
                <a:latin typeface="Palatino"/>
                <a:cs typeface="Palatino"/>
              </a:rPr>
              <a:t>della</a:t>
            </a:r>
            <a:r>
              <a:rPr lang="fr-FR" sz="2000" dirty="0" smtClean="0">
                <a:latin typeface="Palatino"/>
                <a:cs typeface="Palatino"/>
              </a:rPr>
              <a:t> </a:t>
            </a:r>
            <a:r>
              <a:rPr lang="fr-FR" sz="2000" dirty="0" err="1" smtClean="0">
                <a:latin typeface="Palatino"/>
                <a:cs typeface="Palatino"/>
              </a:rPr>
              <a:t>realtà</a:t>
            </a:r>
            <a:r>
              <a:rPr lang="fr-FR" sz="2000" dirty="0" smtClean="0">
                <a:latin typeface="Palatino"/>
                <a:cs typeface="Palatino"/>
              </a:rPr>
              <a:t>, Einaudi)</a:t>
            </a:r>
          </a:p>
          <a:p>
            <a:r>
              <a:rPr lang="fr-FR" sz="2000" b="1" dirty="0" smtClean="0">
                <a:latin typeface="Palatino"/>
                <a:cs typeface="Palatino"/>
              </a:rPr>
              <a:t>« La dialectique entre individu et organisation devrait s’exprimer comme </a:t>
            </a:r>
            <a:r>
              <a:rPr lang="fr-FR" sz="2000" b="1" dirty="0" smtClean="0">
                <a:solidFill>
                  <a:srgbClr val="1F497D"/>
                </a:solidFill>
                <a:latin typeface="Palatino"/>
                <a:cs typeface="Palatino"/>
              </a:rPr>
              <a:t>la </a:t>
            </a:r>
            <a:r>
              <a:rPr lang="fr-FR" sz="2000" b="1" dirty="0" smtClean="0">
                <a:latin typeface="Palatino"/>
                <a:cs typeface="Palatino"/>
              </a:rPr>
              <a:t>dialectique entre un corps organique </a:t>
            </a:r>
            <a:r>
              <a:rPr lang="fr-FR" sz="2000" b="1" dirty="0" smtClean="0">
                <a:solidFill>
                  <a:srgbClr val="1F497D"/>
                </a:solidFill>
                <a:latin typeface="Palatino"/>
                <a:cs typeface="Palatino"/>
              </a:rPr>
              <a:t>//</a:t>
            </a:r>
            <a:r>
              <a:rPr lang="fr-FR" sz="2000" b="1" dirty="0" smtClean="0">
                <a:latin typeface="Palatino"/>
                <a:cs typeface="Palatino"/>
              </a:rPr>
              <a:t>qui résulte de l’adaptation du sujet dans son caractère organique au groupe </a:t>
            </a:r>
            <a:r>
              <a:rPr lang="fr-FR" sz="2000" b="1" dirty="0" smtClean="0">
                <a:solidFill>
                  <a:srgbClr val="1F497D"/>
                </a:solidFill>
                <a:latin typeface="Palatino"/>
                <a:cs typeface="Palatino"/>
              </a:rPr>
              <a:t>// que s’est approprié le sujet dans son appartenance organique au groupe</a:t>
            </a:r>
            <a:r>
              <a:rPr lang="fr-FR" sz="2000" b="1" dirty="0" smtClean="0">
                <a:latin typeface="Palatino"/>
                <a:cs typeface="Palatino"/>
              </a:rPr>
              <a:t>, </a:t>
            </a:r>
            <a:r>
              <a:rPr lang="fr-FR" sz="2000" b="1" dirty="0" smtClean="0">
                <a:solidFill>
                  <a:srgbClr val="1F497D"/>
                </a:solidFill>
                <a:latin typeface="Palatino"/>
                <a:cs typeface="Palatino"/>
              </a:rPr>
              <a:t>c’est à dire adapté à répondre </a:t>
            </a:r>
            <a:r>
              <a:rPr lang="fr-FR" sz="2000" b="1" dirty="0" smtClean="0">
                <a:latin typeface="Palatino"/>
                <a:cs typeface="Palatino"/>
              </a:rPr>
              <a:t>à ses besoins et à ceux du groupe; </a:t>
            </a:r>
            <a:r>
              <a:rPr lang="fr-FR" sz="2000" b="1" i="1" dirty="0" smtClean="0">
                <a:latin typeface="Palatino"/>
                <a:cs typeface="Palatino"/>
              </a:rPr>
              <a:t>et</a:t>
            </a:r>
            <a:r>
              <a:rPr lang="fr-FR" sz="2000" b="1" dirty="0" smtClean="0">
                <a:latin typeface="Palatino"/>
                <a:cs typeface="Palatino"/>
              </a:rPr>
              <a:t> un corps social qui résulte de la somme des sujets participants à son organisation et à l’organisation des réponses aux besoins personnels et du groupe. Corps physique et corps social </a:t>
            </a:r>
            <a:r>
              <a:rPr lang="fr-FR" sz="2000" b="1" dirty="0" smtClean="0">
                <a:solidFill>
                  <a:srgbClr val="1F497D"/>
                </a:solidFill>
                <a:latin typeface="Palatino"/>
                <a:cs typeface="Palatino"/>
              </a:rPr>
              <a:t>seraient</a:t>
            </a:r>
            <a:r>
              <a:rPr lang="fr-FR" sz="2000" b="1" dirty="0" smtClean="0">
                <a:latin typeface="Palatino"/>
                <a:cs typeface="Palatino"/>
              </a:rPr>
              <a:t>, dans ce cas, </a:t>
            </a:r>
            <a:r>
              <a:rPr lang="fr-FR" sz="2000" b="1" dirty="0" smtClean="0">
                <a:solidFill>
                  <a:srgbClr val="1F497D"/>
                </a:solidFill>
                <a:latin typeface="Palatino"/>
                <a:cs typeface="Palatino"/>
              </a:rPr>
              <a:t>l’</a:t>
            </a:r>
            <a:r>
              <a:rPr lang="fr-FR" sz="2000" b="1" dirty="0" smtClean="0">
                <a:latin typeface="Palatino"/>
                <a:cs typeface="Palatino"/>
              </a:rPr>
              <a:t>expression d’une subjectivité individuelle contenue dans une subjectivité collective. Mais le système productif qui s’est imposé</a:t>
            </a:r>
            <a:r>
              <a:rPr lang="fr-FR" sz="2000" b="1" dirty="0" smtClean="0">
                <a:solidFill>
                  <a:srgbClr val="1F497D"/>
                </a:solidFill>
                <a:latin typeface="Palatino"/>
                <a:cs typeface="Palatino"/>
              </a:rPr>
              <a:t> </a:t>
            </a:r>
            <a:r>
              <a:rPr lang="fr-FR" sz="2000" b="1" dirty="0" smtClean="0">
                <a:latin typeface="Palatino"/>
                <a:cs typeface="Palatino"/>
              </a:rPr>
              <a:t>se fonde sur l’appropriation de la subjectivité de l’homme, donc sur la réduction du corps physique au corps et sur l’identification tendancielle entre corps social et corps économique. » (</a:t>
            </a:r>
            <a:r>
              <a:rPr lang="fr-FR" sz="2000" dirty="0" err="1" smtClean="0">
                <a:latin typeface="Palatino"/>
                <a:cs typeface="Palatino"/>
              </a:rPr>
              <a:t>Basaglia</a:t>
            </a:r>
            <a:r>
              <a:rPr lang="fr-FR" sz="2000" dirty="0" smtClean="0">
                <a:latin typeface="Palatino"/>
                <a:cs typeface="Palatino"/>
              </a:rPr>
              <a:t>, 1979, in L’</a:t>
            </a:r>
            <a:r>
              <a:rPr lang="fr-FR" sz="2000" dirty="0" err="1" smtClean="0">
                <a:latin typeface="Palatino"/>
                <a:cs typeface="Palatino"/>
              </a:rPr>
              <a:t>utopia</a:t>
            </a:r>
            <a:r>
              <a:rPr lang="fr-FR" sz="2000" dirty="0" smtClean="0">
                <a:latin typeface="Palatino"/>
                <a:cs typeface="Palatino"/>
              </a:rPr>
              <a:t> </a:t>
            </a:r>
            <a:r>
              <a:rPr lang="fr-FR" sz="2000" dirty="0" err="1" smtClean="0">
                <a:latin typeface="Palatino"/>
                <a:cs typeface="Palatino"/>
              </a:rPr>
              <a:t>della</a:t>
            </a:r>
            <a:r>
              <a:rPr lang="fr-FR" sz="2000" dirty="0" smtClean="0">
                <a:latin typeface="Palatino"/>
                <a:cs typeface="Palatino"/>
              </a:rPr>
              <a:t> </a:t>
            </a:r>
            <a:r>
              <a:rPr lang="fr-FR" sz="2000" dirty="0" err="1" smtClean="0">
                <a:latin typeface="Palatino"/>
                <a:cs typeface="Palatino"/>
              </a:rPr>
              <a:t>realtà</a:t>
            </a:r>
            <a:r>
              <a:rPr lang="fr-FR" sz="2000" dirty="0" smtClean="0">
                <a:latin typeface="Palatino"/>
                <a:cs typeface="Palatino"/>
              </a:rPr>
              <a:t>).</a:t>
            </a:r>
            <a:endParaRPr lang="fr-FR" sz="2000" b="1" dirty="0" smtClean="0">
              <a:latin typeface="Palatino"/>
              <a:cs typeface="Palatino"/>
            </a:endParaRPr>
          </a:p>
          <a:p>
            <a:endParaRPr lang="fr-FR" sz="2000" b="1" dirty="0">
              <a:latin typeface="Palatino"/>
              <a:cs typeface="Palatin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2458"/>
          </a:xfrm>
        </p:spPr>
        <p:txBody>
          <a:bodyPr>
            <a:normAutofit fontScale="90000"/>
          </a:bodyPr>
          <a:lstStyle/>
          <a:p>
            <a:pPr algn="l"/>
            <a:r>
              <a:rPr lang="fr-FR" sz="3600" dirty="0" smtClean="0">
                <a:solidFill>
                  <a:srgbClr val="FF0000"/>
                </a:solidFill>
                <a:latin typeface="Palatino"/>
                <a:cs typeface="Palatino"/>
              </a:rPr>
              <a:t>Vers une psychiatrie biopolitique affirm</a:t>
            </a:r>
            <a:r>
              <a:rPr lang="fr-FR" sz="3600" dirty="0" smtClean="0">
                <a:solidFill>
                  <a:srgbClr val="1F497D"/>
                </a:solidFill>
                <a:latin typeface="Palatino"/>
                <a:cs typeface="Palatino"/>
              </a:rPr>
              <a:t>ative</a:t>
            </a:r>
            <a:br>
              <a:rPr lang="fr-FR" sz="3600" dirty="0" smtClean="0">
                <a:solidFill>
                  <a:srgbClr val="1F497D"/>
                </a:solidFill>
                <a:latin typeface="Palatino"/>
                <a:cs typeface="Palatino"/>
              </a:rPr>
            </a:br>
            <a:r>
              <a:rPr lang="fr-FR" sz="3600" dirty="0" smtClean="0">
                <a:solidFill>
                  <a:srgbClr val="FF0000"/>
                </a:solidFill>
                <a:latin typeface="Palatino"/>
                <a:cs typeface="Palatino"/>
              </a:rPr>
              <a:t> ?</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a:xfrm>
            <a:off x="457200" y="997096"/>
            <a:ext cx="8229600" cy="5129068"/>
          </a:xfrm>
        </p:spPr>
        <p:txBody>
          <a:bodyPr>
            <a:normAutofit fontScale="92500" lnSpcReduction="10000"/>
          </a:bodyPr>
          <a:lstStyle/>
          <a:p>
            <a:r>
              <a:rPr lang="fr-FR" sz="2000" b="1" dirty="0" smtClean="0">
                <a:latin typeface="Palatino"/>
                <a:cs typeface="Palatino"/>
              </a:rPr>
              <a:t>Intervention subjective, organique et intersubjective.</a:t>
            </a:r>
          </a:p>
          <a:p>
            <a:r>
              <a:rPr lang="fr-FR" sz="2000" b="1" dirty="0" err="1" smtClean="0">
                <a:latin typeface="Palatino"/>
                <a:cs typeface="Palatino"/>
              </a:rPr>
              <a:t>Micro-</a:t>
            </a:r>
            <a:r>
              <a:rPr lang="fr-FR" sz="2000" b="1" dirty="0" smtClean="0">
                <a:latin typeface="Palatino"/>
                <a:cs typeface="Palatino"/>
              </a:rPr>
              <a:t>, </a:t>
            </a:r>
            <a:r>
              <a:rPr lang="fr-FR" sz="2000" b="1" dirty="0" err="1" smtClean="0">
                <a:latin typeface="Palatino"/>
                <a:cs typeface="Palatino"/>
              </a:rPr>
              <a:t>moyen-</a:t>
            </a:r>
            <a:r>
              <a:rPr lang="fr-FR" sz="2000" b="1" dirty="0" smtClean="0">
                <a:latin typeface="Palatino"/>
                <a:cs typeface="Palatino"/>
              </a:rPr>
              <a:t> et </a:t>
            </a:r>
            <a:r>
              <a:rPr lang="fr-FR" sz="2000" b="1" dirty="0" err="1" smtClean="0">
                <a:latin typeface="Palatino"/>
                <a:cs typeface="Palatino"/>
              </a:rPr>
              <a:t>macro-social</a:t>
            </a:r>
            <a:r>
              <a:rPr lang="fr-FR" sz="2000" b="1" dirty="0" smtClean="0">
                <a:latin typeface="Palatino"/>
                <a:cs typeface="Palatino"/>
              </a:rPr>
              <a:t>.</a:t>
            </a:r>
          </a:p>
          <a:p>
            <a:r>
              <a:rPr lang="fr-FR" sz="2000" b="1" dirty="0" smtClean="0">
                <a:latin typeface="Palatino"/>
                <a:cs typeface="Palatino"/>
              </a:rPr>
              <a:t>Ceci est peut-être le noyau central de l’idée de relation communautaire et de subjectivité que nous a laissé </a:t>
            </a:r>
            <a:r>
              <a:rPr lang="fr-FR" sz="2000" b="1" dirty="0" err="1" smtClean="0">
                <a:latin typeface="Palatino"/>
                <a:cs typeface="Palatino"/>
              </a:rPr>
              <a:t>Basaglia</a:t>
            </a:r>
            <a:r>
              <a:rPr lang="fr-FR" sz="2000" b="1" dirty="0" smtClean="0">
                <a:latin typeface="Palatino"/>
                <a:cs typeface="Palatino"/>
              </a:rPr>
              <a:t> : reconstruire une communauté où chaque sujet peut reconnaître en soi et dans l’autre le fait d’être « caractérisé par un manque originaire qu’il ne peut </a:t>
            </a:r>
            <a:r>
              <a:rPr lang="fr-FR" sz="2000" b="1" dirty="0" smtClean="0">
                <a:solidFill>
                  <a:srgbClr val="1F497D"/>
                </a:solidFill>
                <a:latin typeface="Palatino"/>
                <a:cs typeface="Palatino"/>
              </a:rPr>
              <a:t>combler</a:t>
            </a:r>
            <a:r>
              <a:rPr lang="fr-FR" sz="2000" b="1" dirty="0" smtClean="0">
                <a:latin typeface="Palatino"/>
                <a:cs typeface="Palatino"/>
              </a:rPr>
              <a:t>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r>
              <a:rPr lang="fr-FR" sz="2000" b="1" dirty="0" smtClean="0">
                <a:latin typeface="Palatino"/>
                <a:cs typeface="Palatino"/>
              </a:rPr>
              <a:t>; un manque que l’on peut affronter seulement dans un soutien réciproque, seulement </a:t>
            </a:r>
            <a:r>
              <a:rPr lang="fr-FR" sz="2000" b="1" dirty="0" smtClean="0">
                <a:solidFill>
                  <a:srgbClr val="1F497D"/>
                </a:solidFill>
                <a:latin typeface="Palatino"/>
                <a:cs typeface="Palatino"/>
              </a:rPr>
              <a:t>dans la </a:t>
            </a:r>
            <a:r>
              <a:rPr lang="fr-FR" sz="2000" b="1" dirty="0" smtClean="0">
                <a:latin typeface="Palatino"/>
                <a:cs typeface="Palatino"/>
              </a:rPr>
              <a:t>relation, et certainement pas en renforçant immunitairement le Moi ou « en se faisant puissants et indépendants »</a:t>
            </a:r>
            <a:r>
              <a:rPr lang="fr-FR" sz="2000" b="1" dirty="0" smtClean="0">
                <a:solidFill>
                  <a:srgbClr val="1F497D"/>
                </a:solidFill>
                <a:latin typeface="Palatino"/>
                <a:cs typeface="Palatino"/>
              </a:rPr>
              <a:t>(</a:t>
            </a:r>
            <a:r>
              <a:rPr lang="fr-FR" sz="2000" b="1" dirty="0" err="1" smtClean="0">
                <a:solidFill>
                  <a:srgbClr val="1F497D"/>
                </a:solidFill>
                <a:latin typeface="Palatino"/>
                <a:cs typeface="Palatino"/>
              </a:rPr>
              <a:t>empowerment</a:t>
            </a:r>
            <a:r>
              <a:rPr lang="fr-FR" sz="2000" b="1" dirty="0" smtClean="0">
                <a:solidFill>
                  <a:srgbClr val="1F497D"/>
                </a:solidFill>
                <a:latin typeface="Palatino"/>
                <a:cs typeface="Palatino"/>
              </a:rPr>
              <a:t>)</a:t>
            </a:r>
            <a:r>
              <a:rPr lang="fr-FR" sz="2000" b="1" dirty="0" smtClean="0">
                <a:latin typeface="Palatino"/>
                <a:cs typeface="Palatino"/>
              </a:rPr>
              <a:t> </a:t>
            </a:r>
          </a:p>
          <a:p>
            <a:r>
              <a:rPr lang="fr-FR" sz="2000" b="1" dirty="0" smtClean="0">
                <a:latin typeface="Palatino"/>
                <a:cs typeface="Palatino"/>
              </a:rPr>
              <a:t>Ceci signifie non seulement de créer une relation communautaire, mais surtout de refuser en psychiatrie un paradigme immunitaire ou encore : « accepter le conflit que chaque sujet produit, sans se défendre </a:t>
            </a:r>
            <a:r>
              <a:rPr lang="fr-FR" sz="2000" b="1" dirty="0" smtClean="0">
                <a:solidFill>
                  <a:srgbClr val="1F497D"/>
                </a:solidFill>
                <a:latin typeface="Palatino"/>
                <a:cs typeface="Palatino"/>
              </a:rPr>
              <a:t>derrière </a:t>
            </a:r>
            <a:r>
              <a:rPr lang="fr-FR" sz="2000" b="1" dirty="0" smtClean="0">
                <a:latin typeface="Palatino"/>
                <a:cs typeface="Palatino"/>
              </a:rPr>
              <a:t>des schémas interprétatifs devenus désormais </a:t>
            </a:r>
            <a:r>
              <a:rPr lang="fr-FR" sz="2000" b="1" dirty="0" smtClean="0">
                <a:solidFill>
                  <a:srgbClr val="1F497D"/>
                </a:solidFill>
                <a:latin typeface="Palatino"/>
                <a:cs typeface="Palatino"/>
              </a:rPr>
              <a:t>des</a:t>
            </a:r>
            <a:r>
              <a:rPr lang="fr-FR" sz="2000" b="1" dirty="0" smtClean="0">
                <a:latin typeface="Palatino"/>
                <a:cs typeface="Palatino"/>
              </a:rPr>
              <a:t> dogmes » </a:t>
            </a:r>
            <a:r>
              <a:rPr lang="fr-FR" sz="2000" dirty="0" smtClean="0">
                <a:latin typeface="Palatino"/>
                <a:cs typeface="Palatino"/>
              </a:rPr>
              <a:t>(F. </a:t>
            </a:r>
            <a:r>
              <a:rPr lang="fr-FR" sz="2000" dirty="0" err="1" smtClean="0">
                <a:latin typeface="Palatino"/>
                <a:cs typeface="Palatino"/>
              </a:rPr>
              <a:t>Ongaro</a:t>
            </a:r>
            <a:r>
              <a:rPr lang="fr-FR" sz="2000" dirty="0" smtClean="0">
                <a:latin typeface="Palatino"/>
                <a:cs typeface="Palatino"/>
              </a:rPr>
              <a:t> </a:t>
            </a:r>
            <a:r>
              <a:rPr lang="fr-FR" sz="2000" dirty="0" err="1" smtClean="0">
                <a:latin typeface="Palatino"/>
                <a:cs typeface="Palatino"/>
              </a:rPr>
              <a:t>Basaglia</a:t>
            </a:r>
            <a:r>
              <a:rPr lang="fr-FR" sz="2000" dirty="0" smtClean="0">
                <a:latin typeface="Palatino"/>
                <a:cs typeface="Palatino"/>
              </a:rPr>
              <a:t>) </a:t>
            </a:r>
            <a:r>
              <a:rPr lang="fr-FR" sz="2000" b="1" dirty="0" smtClean="0">
                <a:latin typeface="Palatino"/>
                <a:cs typeface="Palatino"/>
              </a:rPr>
              <a:t>: par exemple, en mettant entre parenthèses la maladie mentale, en entrant dans la relation intersubjective avec le patient « désarmés », sans catégories médicales </a:t>
            </a:r>
            <a:r>
              <a:rPr lang="fr-FR" sz="2000" dirty="0" smtClean="0">
                <a:latin typeface="Palatino"/>
                <a:cs typeface="Palatino"/>
              </a:rPr>
              <a:t>(</a:t>
            </a:r>
            <a:r>
              <a:rPr lang="fr-FR" sz="2000" dirty="0" err="1" smtClean="0">
                <a:latin typeface="Palatino"/>
                <a:cs typeface="Palatino"/>
              </a:rPr>
              <a:t>Basaglia</a:t>
            </a:r>
            <a:r>
              <a:rPr lang="fr-FR" sz="2000" dirty="0" smtClean="0">
                <a:latin typeface="Palatino"/>
                <a:cs typeface="Palatino"/>
              </a:rPr>
              <a:t>), </a:t>
            </a:r>
            <a:r>
              <a:rPr lang="fr-FR" sz="2000" b="1" dirty="0" smtClean="0">
                <a:latin typeface="Palatino"/>
                <a:cs typeface="Palatino"/>
              </a:rPr>
              <a:t>en refusant le mandat social attribué à la psychiatrie.</a:t>
            </a:r>
          </a:p>
          <a:p>
            <a:endParaRPr lang="fr-FR" sz="2000" b="1" dirty="0">
              <a:latin typeface="Palatino"/>
              <a:cs typeface="Palatin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 psychiatrie disciplinaire »</a:t>
            </a:r>
            <a:endParaRPr lang="fr-FR" dirty="0">
              <a:solidFill>
                <a:srgbClr val="FF0000"/>
              </a:solidFill>
            </a:endParaRPr>
          </a:p>
        </p:txBody>
      </p:sp>
      <p:sp>
        <p:nvSpPr>
          <p:cNvPr id="3" name="Espace réservé du contenu 2"/>
          <p:cNvSpPr>
            <a:spLocks noGrp="1"/>
          </p:cNvSpPr>
          <p:nvPr>
            <p:ph idx="1"/>
          </p:nvPr>
        </p:nvSpPr>
        <p:spPr>
          <a:xfrm>
            <a:off x="457200" y="1600200"/>
            <a:ext cx="8229600" cy="5004446"/>
          </a:xfrm>
        </p:spPr>
        <p:txBody>
          <a:bodyPr>
            <a:spAutoFit/>
          </a:bodyPr>
          <a:lstStyle/>
          <a:p>
            <a:pPr algn="just"/>
            <a:r>
              <a:rPr lang="fr-FR" sz="2400" b="1" dirty="0" smtClean="0">
                <a:latin typeface="Palatino"/>
                <a:cs typeface="Palatino"/>
              </a:rPr>
              <a:t>appliquée inégalement selon les régions</a:t>
            </a:r>
          </a:p>
          <a:p>
            <a:pPr algn="just"/>
            <a:r>
              <a:rPr lang="fr-FR" sz="2400" b="1" dirty="0" smtClean="0">
                <a:latin typeface="Palatino"/>
                <a:cs typeface="Palatino"/>
              </a:rPr>
              <a:t>recrudescence de « l’</a:t>
            </a:r>
            <a:r>
              <a:rPr lang="fr-FR" sz="2400" b="1" dirty="0" err="1" smtClean="0">
                <a:latin typeface="Palatino"/>
                <a:cs typeface="Palatino"/>
              </a:rPr>
              <a:t>asilification</a:t>
            </a:r>
            <a:r>
              <a:rPr lang="fr-FR" sz="2400" b="1" dirty="0" smtClean="0">
                <a:latin typeface="Palatino"/>
                <a:cs typeface="Palatino"/>
              </a:rPr>
              <a:t> » (</a:t>
            </a:r>
            <a:r>
              <a:rPr lang="fr-FR" sz="2400" b="1" dirty="0" err="1" smtClean="0">
                <a:latin typeface="Palatino"/>
                <a:cs typeface="Palatino"/>
              </a:rPr>
              <a:t>néochronicité</a:t>
            </a:r>
            <a:r>
              <a:rPr lang="fr-FR" sz="2400" b="1" dirty="0" smtClean="0">
                <a:latin typeface="Palatino"/>
                <a:cs typeface="Palatino"/>
              </a:rPr>
              <a:t>) dans les centres de santé mentale.</a:t>
            </a:r>
          </a:p>
          <a:p>
            <a:pPr algn="just"/>
            <a:endParaRPr lang="fr-FR" sz="2400" b="1" dirty="0" smtClean="0">
              <a:latin typeface="Palatino"/>
              <a:cs typeface="Palatino"/>
            </a:endParaRPr>
          </a:p>
          <a:p>
            <a:pPr algn="just"/>
            <a:r>
              <a:rPr lang="fr-FR" sz="2400" b="1" dirty="0" err="1" smtClean="0">
                <a:latin typeface="Palatino"/>
                <a:cs typeface="Palatino"/>
              </a:rPr>
              <a:t>Basaglia</a:t>
            </a:r>
            <a:r>
              <a:rPr lang="fr-FR" sz="2400" b="1" dirty="0" smtClean="0">
                <a:latin typeface="Palatino"/>
                <a:cs typeface="Palatino"/>
              </a:rPr>
              <a:t> a lutté contre une psychiatrie que nous pourrions définir </a:t>
            </a:r>
            <a:r>
              <a:rPr lang="fr-FR" sz="2400" b="1" i="1" dirty="0" smtClean="0">
                <a:latin typeface="Palatino"/>
                <a:cs typeface="Palatino"/>
              </a:rPr>
              <a:t>disciplinaire</a:t>
            </a:r>
            <a:r>
              <a:rPr lang="fr-FR" sz="2400" b="1" dirty="0" smtClean="0">
                <a:latin typeface="Palatino"/>
                <a:cs typeface="Palatino"/>
              </a:rPr>
              <a:t> au sens foucaldien.</a:t>
            </a:r>
          </a:p>
          <a:p>
            <a:pPr algn="just"/>
            <a:r>
              <a:rPr lang="fr-FR" sz="2000" dirty="0" smtClean="0">
                <a:latin typeface="Palatino"/>
                <a:cs typeface="Palatino"/>
              </a:rPr>
              <a:t>Foucault définit le pouvoir disciplinaire justement à propos de la psychiatrie - dans ses séminaires </a:t>
            </a:r>
            <a:r>
              <a:rPr lang="fr-FR" sz="2000" i="1" dirty="0" smtClean="0">
                <a:latin typeface="Palatino"/>
                <a:cs typeface="Palatino"/>
              </a:rPr>
              <a:t>Le pouvoir psychiatrique </a:t>
            </a:r>
            <a:r>
              <a:rPr lang="fr-FR" sz="2000" dirty="0" smtClean="0">
                <a:latin typeface="Palatino"/>
                <a:cs typeface="Palatino"/>
              </a:rPr>
              <a:t>(1973-1974) et </a:t>
            </a:r>
            <a:r>
              <a:rPr lang="fr-FR" sz="2000" i="1" dirty="0" smtClean="0">
                <a:latin typeface="Palatino"/>
                <a:cs typeface="Palatino"/>
              </a:rPr>
              <a:t>les anormaux  </a:t>
            </a:r>
            <a:r>
              <a:rPr lang="fr-FR" sz="2000" dirty="0" smtClean="0">
                <a:latin typeface="Palatino"/>
                <a:cs typeface="Palatino"/>
              </a:rPr>
              <a:t>(1974- 1975) - avant de le faire pour le système judiciaire dans </a:t>
            </a:r>
            <a:r>
              <a:rPr lang="fr-FR" sz="2000" i="1" dirty="0" smtClean="0">
                <a:latin typeface="Palatino"/>
                <a:cs typeface="Palatino"/>
              </a:rPr>
              <a:t>Surveiller et Punir</a:t>
            </a:r>
            <a:r>
              <a:rPr lang="fr-FR" sz="2000" dirty="0" smtClean="0">
                <a:latin typeface="Palatino"/>
                <a:cs typeface="Palatino"/>
              </a:rPr>
              <a:t> (1975)</a:t>
            </a:r>
          </a:p>
          <a:p>
            <a:pPr algn="just"/>
            <a:r>
              <a:rPr lang="fr-FR" sz="2400" b="1" dirty="0" smtClean="0">
                <a:latin typeface="Palatino"/>
                <a:cs typeface="Palatino"/>
              </a:rPr>
              <a:t>En ce sens </a:t>
            </a:r>
            <a:r>
              <a:rPr lang="fr-FR" sz="2400" b="1" dirty="0" err="1" smtClean="0">
                <a:latin typeface="Palatino"/>
                <a:cs typeface="Palatino"/>
              </a:rPr>
              <a:t>Basaglia</a:t>
            </a:r>
            <a:r>
              <a:rPr lang="fr-FR" sz="2400" b="1" dirty="0" smtClean="0">
                <a:latin typeface="Palatino"/>
                <a:cs typeface="Palatino"/>
              </a:rPr>
              <a:t> </a:t>
            </a:r>
            <a:r>
              <a:rPr lang="fr-FR" sz="2400" b="1" dirty="0" smtClean="0">
                <a:solidFill>
                  <a:srgbClr val="1F497D"/>
                </a:solidFill>
                <a:latin typeface="Palatino"/>
                <a:cs typeface="Palatino"/>
              </a:rPr>
              <a:t>a eu un certain succès </a:t>
            </a:r>
            <a:r>
              <a:rPr lang="fr-FR" sz="2400" b="1" dirty="0" smtClean="0">
                <a:latin typeface="Palatino"/>
                <a:cs typeface="Palatino"/>
              </a:rPr>
              <a:t>(à quelques exceptions près).</a:t>
            </a:r>
          </a:p>
          <a:p>
            <a:pPr>
              <a:buNone/>
            </a:pPr>
            <a:endParaRPr lang="fr-FR" sz="2000" dirty="0">
              <a:latin typeface="Palatino"/>
              <a:cs typeface="Palatin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90092"/>
          </a:xfrm>
        </p:spPr>
        <p:txBody>
          <a:bodyPr>
            <a:normAutofit fontScale="90000"/>
          </a:bodyPr>
          <a:lstStyle/>
          <a:p>
            <a:endParaRPr lang="fr-FR" dirty="0"/>
          </a:p>
        </p:txBody>
      </p:sp>
      <p:sp>
        <p:nvSpPr>
          <p:cNvPr id="3" name="Espace réservé du contenu 2"/>
          <p:cNvSpPr>
            <a:spLocks noGrp="1"/>
          </p:cNvSpPr>
          <p:nvPr>
            <p:ph idx="1"/>
          </p:nvPr>
        </p:nvSpPr>
        <p:spPr>
          <a:xfrm>
            <a:off x="457200" y="1044576"/>
            <a:ext cx="8229600" cy="5081587"/>
          </a:xfrm>
        </p:spPr>
        <p:txBody>
          <a:bodyPr>
            <a:normAutofit fontScale="92500"/>
          </a:bodyPr>
          <a:lstStyle/>
          <a:p>
            <a:r>
              <a:rPr lang="fr-FR" sz="2000" b="1" dirty="0" smtClean="0">
                <a:latin typeface="Palatino"/>
                <a:cs typeface="Palatino"/>
              </a:rPr>
              <a:t>Il est clair que cette communauté </a:t>
            </a:r>
            <a:r>
              <a:rPr lang="fr-FR" sz="2000" b="1" dirty="0" smtClean="0">
                <a:solidFill>
                  <a:srgbClr val="1F497D"/>
                </a:solidFill>
                <a:latin typeface="Palatino"/>
                <a:cs typeface="Palatino"/>
              </a:rPr>
              <a:t>ô com</a:t>
            </a:r>
            <a:r>
              <a:rPr lang="fr-FR" sz="2000" b="1" dirty="0" smtClean="0">
                <a:latin typeface="Palatino"/>
                <a:cs typeface="Palatino"/>
              </a:rPr>
              <a:t>bien utopique ne sera pas un lieu « où </a:t>
            </a:r>
            <a:r>
              <a:rPr lang="fr-FR" sz="2000" b="1" dirty="0" smtClean="0">
                <a:solidFill>
                  <a:srgbClr val="1F497D"/>
                </a:solidFill>
                <a:latin typeface="Palatino"/>
                <a:cs typeface="Palatino"/>
              </a:rPr>
              <a:t>tout le monde est </a:t>
            </a:r>
            <a:r>
              <a:rPr lang="fr-FR" sz="2000" b="1" dirty="0" smtClean="0">
                <a:latin typeface="Palatino"/>
                <a:cs typeface="Palatino"/>
              </a:rPr>
              <a:t>bon, où les rapports sont marqués du plus profond humanisme, où le travail </a:t>
            </a:r>
            <a:r>
              <a:rPr lang="fr-FR" sz="2000" b="1" dirty="0" smtClean="0">
                <a:solidFill>
                  <a:srgbClr val="1F497D"/>
                </a:solidFill>
                <a:latin typeface="Palatino"/>
                <a:cs typeface="Palatino"/>
              </a:rPr>
              <a:t>se révèle</a:t>
            </a:r>
            <a:r>
              <a:rPr lang="fr-FR" sz="2000" b="1" dirty="0" smtClean="0">
                <a:latin typeface="Palatino"/>
                <a:cs typeface="Palatino"/>
              </a:rPr>
              <a:t> gratifiant (</a:t>
            </a:r>
            <a:r>
              <a:rPr lang="fr-FR" sz="2000" dirty="0" err="1" smtClean="0">
                <a:latin typeface="Palatino"/>
                <a:cs typeface="Palatino"/>
              </a:rPr>
              <a:t>Basaglia</a:t>
            </a:r>
            <a:r>
              <a:rPr lang="fr-FR" sz="2000" dirty="0" smtClean="0">
                <a:latin typeface="Palatino"/>
                <a:cs typeface="Palatino"/>
              </a:rPr>
              <a:t>, Qu’est que la psychiatrie, PUF) » </a:t>
            </a:r>
            <a:r>
              <a:rPr lang="fr-FR" sz="2000" b="1" smtClean="0">
                <a:latin typeface="Palatino"/>
                <a:cs typeface="Palatino"/>
              </a:rPr>
              <a:t>mais </a:t>
            </a:r>
            <a:r>
              <a:rPr lang="fr-FR" sz="2000" b="1" smtClean="0">
                <a:solidFill>
                  <a:srgbClr val="1F497D"/>
                </a:solidFill>
                <a:latin typeface="Palatino"/>
                <a:cs typeface="Palatino"/>
              </a:rPr>
              <a:t>elle </a:t>
            </a:r>
            <a:r>
              <a:rPr lang="fr-FR" sz="2000" b="1" smtClean="0">
                <a:latin typeface="Palatino"/>
                <a:cs typeface="Palatino"/>
              </a:rPr>
              <a:t>devrait </a:t>
            </a:r>
            <a:r>
              <a:rPr lang="fr-FR" sz="2000" b="1" dirty="0" smtClean="0">
                <a:latin typeface="Palatino"/>
                <a:cs typeface="Palatino"/>
              </a:rPr>
              <a:t>peut-être </a:t>
            </a:r>
            <a:r>
              <a:rPr lang="fr-FR" sz="2000" b="1" dirty="0" smtClean="0">
                <a:solidFill>
                  <a:srgbClr val="1F497D"/>
                </a:solidFill>
                <a:latin typeface="Palatino"/>
                <a:cs typeface="Palatino"/>
              </a:rPr>
              <a:t>aller </a:t>
            </a:r>
            <a:r>
              <a:rPr lang="fr-FR" sz="2000" b="1" dirty="0" smtClean="0">
                <a:latin typeface="Palatino"/>
                <a:cs typeface="Palatino"/>
              </a:rPr>
              <a:t>dans le sens de la « démocratie poreuse » dont parle </a:t>
            </a:r>
            <a:r>
              <a:rPr lang="fr-FR" sz="2000" b="1" dirty="0" err="1" smtClean="0">
                <a:latin typeface="Palatino"/>
                <a:cs typeface="Palatino"/>
              </a:rPr>
              <a:t>Esposito</a:t>
            </a:r>
            <a:r>
              <a:rPr lang="fr-FR" sz="2000" b="1" dirty="0" smtClean="0">
                <a:latin typeface="Palatino"/>
                <a:cs typeface="Palatino"/>
              </a:rPr>
              <a:t>; une relation démocratique et communautaire où le paradigme d’immunisation n’est certes pas aboli –ce serait impossible et peut-être même pas souhaitable- mais « dont les formes soient toujours </a:t>
            </a:r>
            <a:r>
              <a:rPr lang="fr-FR" sz="2000" b="1" dirty="0" smtClean="0">
                <a:solidFill>
                  <a:srgbClr val="1F497D"/>
                </a:solidFill>
                <a:latin typeface="Palatino"/>
                <a:cs typeface="Palatino"/>
              </a:rPr>
              <a:t>l’</a:t>
            </a:r>
            <a:r>
              <a:rPr lang="fr-FR" sz="2000" b="1" dirty="0" smtClean="0">
                <a:latin typeface="Palatino"/>
                <a:cs typeface="Palatino"/>
              </a:rPr>
              <a:t>objet d’innovation et d’autodépassement » </a:t>
            </a:r>
            <a:r>
              <a:rPr lang="fr-FR" sz="2000" dirty="0" smtClean="0">
                <a:latin typeface="Palatino"/>
                <a:cs typeface="Palatino"/>
              </a:rPr>
              <a:t>(</a:t>
            </a:r>
            <a:r>
              <a:rPr lang="fr-FR" sz="2000" dirty="0" err="1" smtClean="0">
                <a:latin typeface="Palatino"/>
                <a:cs typeface="Palatino"/>
              </a:rPr>
              <a:t>Esposito</a:t>
            </a:r>
            <a:r>
              <a:rPr lang="fr-FR" sz="2000" dirty="0" smtClean="0">
                <a:latin typeface="Palatino"/>
                <a:cs typeface="Palatino"/>
              </a:rPr>
              <a:t>)</a:t>
            </a:r>
            <a:r>
              <a:rPr lang="fr-FR" sz="2000" b="1" dirty="0" smtClean="0">
                <a:latin typeface="Palatino"/>
                <a:cs typeface="Palatino"/>
              </a:rPr>
              <a:t>. </a:t>
            </a:r>
            <a:r>
              <a:rPr lang="fr-FR" sz="2000" b="1" dirty="0" err="1" smtClean="0">
                <a:latin typeface="Palatino"/>
                <a:cs typeface="Palatino"/>
              </a:rPr>
              <a:t>Basaglia</a:t>
            </a:r>
            <a:r>
              <a:rPr lang="fr-FR" sz="2000" b="1" dirty="0" smtClean="0">
                <a:latin typeface="Palatino"/>
                <a:cs typeface="Palatino"/>
              </a:rPr>
              <a:t> dit, en fait que cette communauté doit être comprise comme « une ébauche de système auquel se référer, pour ensuite le transcender et le détruire » </a:t>
            </a:r>
            <a:r>
              <a:rPr lang="fr-FR" sz="2000" dirty="0" smtClean="0">
                <a:latin typeface="Palatino"/>
                <a:cs typeface="Palatino"/>
              </a:rPr>
              <a:t>(</a:t>
            </a:r>
            <a:r>
              <a:rPr lang="fr-FR" sz="2000" dirty="0" err="1" smtClean="0">
                <a:latin typeface="Palatino"/>
                <a:cs typeface="Palatino"/>
              </a:rPr>
              <a:t>Basaglia</a:t>
            </a:r>
            <a:r>
              <a:rPr lang="fr-FR" sz="2000" dirty="0" smtClean="0">
                <a:latin typeface="Palatino"/>
                <a:cs typeface="Palatino"/>
              </a:rPr>
              <a:t>, Un </a:t>
            </a:r>
            <a:r>
              <a:rPr lang="fr-FR" sz="2000" dirty="0" err="1" smtClean="0">
                <a:latin typeface="Palatino"/>
                <a:cs typeface="Palatino"/>
              </a:rPr>
              <a:t>problema</a:t>
            </a:r>
            <a:r>
              <a:rPr lang="fr-FR" sz="2000" dirty="0" smtClean="0">
                <a:latin typeface="Palatino"/>
                <a:cs typeface="Palatino"/>
              </a:rPr>
              <a:t> di </a:t>
            </a:r>
            <a:r>
              <a:rPr lang="fr-FR" sz="2000" dirty="0" err="1" smtClean="0">
                <a:latin typeface="Palatino"/>
                <a:cs typeface="Palatino"/>
              </a:rPr>
              <a:t>psichiatria</a:t>
            </a:r>
            <a:r>
              <a:rPr lang="fr-FR" sz="2000" dirty="0" smtClean="0">
                <a:latin typeface="Palatino"/>
                <a:cs typeface="Palatino"/>
              </a:rPr>
              <a:t> </a:t>
            </a:r>
            <a:r>
              <a:rPr lang="fr-FR" sz="2000" dirty="0" err="1" smtClean="0">
                <a:latin typeface="Palatino"/>
                <a:cs typeface="Palatino"/>
              </a:rPr>
              <a:t>istituzionale</a:t>
            </a:r>
            <a:r>
              <a:rPr lang="fr-FR" sz="2000" dirty="0" smtClean="0">
                <a:latin typeface="Palatino"/>
                <a:cs typeface="Palatino"/>
              </a:rPr>
              <a:t>, in L’</a:t>
            </a:r>
            <a:r>
              <a:rPr lang="fr-FR" sz="2000" dirty="0" err="1" smtClean="0">
                <a:latin typeface="Palatino"/>
                <a:cs typeface="Palatino"/>
              </a:rPr>
              <a:t>utopia</a:t>
            </a:r>
            <a:r>
              <a:rPr lang="fr-FR" sz="2000" dirty="0" smtClean="0">
                <a:latin typeface="Palatino"/>
                <a:cs typeface="Palatino"/>
              </a:rPr>
              <a:t> </a:t>
            </a:r>
            <a:r>
              <a:rPr lang="fr-FR" sz="2000" dirty="0" err="1" smtClean="0">
                <a:latin typeface="Palatino"/>
                <a:cs typeface="Palatino"/>
              </a:rPr>
              <a:t>della</a:t>
            </a:r>
            <a:r>
              <a:rPr lang="fr-FR" sz="2000" dirty="0" smtClean="0">
                <a:latin typeface="Palatino"/>
                <a:cs typeface="Palatino"/>
              </a:rPr>
              <a:t> </a:t>
            </a:r>
            <a:r>
              <a:rPr lang="fr-FR" sz="2000" dirty="0" err="1" smtClean="0">
                <a:latin typeface="Palatino"/>
                <a:cs typeface="Palatino"/>
              </a:rPr>
              <a:t>realtà</a:t>
            </a:r>
            <a:r>
              <a:rPr lang="fr-FR" sz="2000" dirty="0" smtClean="0">
                <a:latin typeface="Palatino"/>
                <a:cs typeface="Palatino"/>
              </a:rPr>
              <a:t>).</a:t>
            </a:r>
          </a:p>
          <a:p>
            <a:r>
              <a:rPr lang="fr-FR" sz="2000" b="1" dirty="0" smtClean="0">
                <a:latin typeface="Palatino"/>
                <a:cs typeface="Palatino"/>
              </a:rPr>
              <a:t>Une conception partagée par Francesco Stoppa qui définit la communauté en psychiatrie comme une « réalité jamais accomplie, « possible » (…), qui requiert un travail constant d’entretien. »</a:t>
            </a:r>
            <a:endParaRPr lang="fr-FR" sz="2000" b="1" dirty="0">
              <a:latin typeface="Palatino"/>
              <a:cs typeface="Palatin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solidFill>
                  <a:srgbClr val="FF0000"/>
                </a:solidFill>
              </a:rPr>
              <a:t>La biopolitique</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smtClean="0"/>
              <a:t>… mais peut-être a-t-il contribué à la naissance d’une psychiatrie biopolitique ?</a:t>
            </a:r>
          </a:p>
          <a:p>
            <a:r>
              <a:rPr lang="fr-FR" dirty="0" smtClean="0"/>
              <a:t>« Les oscillations » de Foucault :</a:t>
            </a:r>
          </a:p>
          <a:p>
            <a:pPr lvl="1"/>
            <a:r>
              <a:rPr lang="fr-FR" sz="2000" dirty="0" smtClean="0">
                <a:latin typeface="Palatino"/>
                <a:cs typeface="Palatino"/>
              </a:rPr>
              <a:t>La biopolitique comme rupture avec le pouvoir souverain et disciplinaire ou en continuité avec lui ?</a:t>
            </a:r>
          </a:p>
          <a:p>
            <a:pPr lvl="1"/>
            <a:r>
              <a:rPr lang="fr-FR" sz="2000" dirty="0" smtClean="0">
                <a:latin typeface="Palatino"/>
                <a:cs typeface="Palatino"/>
              </a:rPr>
              <a:t>La biopolitique nait-elle avec le néolibéralisme dans les années 30, avec la police du XIX</a:t>
            </a:r>
            <a:r>
              <a:rPr lang="fr-FR" sz="2000" baseline="30000" dirty="0" smtClean="0">
                <a:latin typeface="Palatino"/>
                <a:cs typeface="Palatino"/>
              </a:rPr>
              <a:t>e</a:t>
            </a:r>
            <a:r>
              <a:rPr lang="fr-FR" sz="2000" dirty="0" smtClean="0">
                <a:latin typeface="Palatino"/>
                <a:cs typeface="Palatino"/>
              </a:rPr>
              <a:t> siècle ou alors le pouvoir politique est- il déjà depuis toujours biopolitique ?</a:t>
            </a:r>
          </a:p>
          <a:p>
            <a:pPr lvl="1"/>
            <a:r>
              <a:rPr lang="fr-FR" sz="2000" dirty="0" smtClean="0">
                <a:latin typeface="Palatino"/>
                <a:cs typeface="Palatino"/>
              </a:rPr>
              <a:t>La biopolitique comme positive ou négative (la </a:t>
            </a:r>
            <a:r>
              <a:rPr lang="fr-FR" sz="2000" dirty="0" err="1" smtClean="0">
                <a:latin typeface="Palatino"/>
                <a:cs typeface="Palatino"/>
              </a:rPr>
              <a:t>thanatopolitique</a:t>
            </a:r>
            <a:r>
              <a:rPr lang="fr-FR" sz="2000" dirty="0" smtClean="0">
                <a:latin typeface="Palatino"/>
                <a:cs typeface="Palatino"/>
              </a:rPr>
              <a:t>) ?</a:t>
            </a:r>
            <a:endParaRPr lang="fr-FR" sz="2000" dirty="0">
              <a:latin typeface="Palatino"/>
              <a:cs typeface="Palatin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La « psychiatrie biopolitique »</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lnSpcReduction="10000"/>
          </a:bodyPr>
          <a:lstStyle/>
          <a:p>
            <a:r>
              <a:rPr lang="fr-FR" sz="2000" b="1" dirty="0" smtClean="0">
                <a:latin typeface="Palatino"/>
                <a:cs typeface="Palatino"/>
              </a:rPr>
              <a:t>Parlant de la loi 180, Foucault se demande si cette nouvelle psychiatrie n’est pas « </a:t>
            </a:r>
            <a:r>
              <a:rPr lang="fr-FR" sz="2000" b="1" dirty="0" smtClean="0">
                <a:solidFill>
                  <a:schemeClr val="tx2"/>
                </a:solidFill>
                <a:latin typeface="Palatino"/>
                <a:cs typeface="Palatino"/>
              </a:rPr>
              <a:t>(Le secteur n’est-il pas)</a:t>
            </a:r>
            <a:r>
              <a:rPr lang="fr-FR" sz="2000" b="1" dirty="0" smtClean="0">
                <a:latin typeface="Palatino"/>
                <a:cs typeface="Palatino"/>
              </a:rPr>
              <a:t> une autre façon, plus souple, de faire fonctionner la médecine mentale comme une hygiène publique, présente partout et toujours prête à intervenir ? » </a:t>
            </a:r>
            <a:r>
              <a:rPr lang="fr-FR" sz="2000" dirty="0" smtClean="0">
                <a:latin typeface="Palatino"/>
                <a:cs typeface="Palatino"/>
              </a:rPr>
              <a:t>(Foucault, </a:t>
            </a:r>
            <a:r>
              <a:rPr lang="fr-FR" sz="2000" i="1" dirty="0" smtClean="0">
                <a:latin typeface="Palatino"/>
                <a:cs typeface="Palatino"/>
              </a:rPr>
              <a:t>L’asile illimité</a:t>
            </a:r>
            <a:r>
              <a:rPr lang="fr-FR" sz="2000" dirty="0" smtClean="0">
                <a:latin typeface="Palatino"/>
                <a:cs typeface="Palatino"/>
              </a:rPr>
              <a:t>, Dits et Écrits, vol. 3, Gallimard, p. 274).</a:t>
            </a:r>
          </a:p>
          <a:p>
            <a:r>
              <a:rPr lang="fr-FR" sz="2000" b="1" dirty="0" smtClean="0">
                <a:latin typeface="Palatino"/>
                <a:cs typeface="Palatino"/>
              </a:rPr>
              <a:t>Comment la réforme de </a:t>
            </a:r>
            <a:r>
              <a:rPr lang="fr-FR" sz="2000" b="1" dirty="0" err="1" smtClean="0">
                <a:latin typeface="Palatino"/>
                <a:cs typeface="Palatino"/>
              </a:rPr>
              <a:t>Basaglia</a:t>
            </a:r>
            <a:r>
              <a:rPr lang="fr-FR" sz="2000" b="1" dirty="0" smtClean="0">
                <a:latin typeface="Palatino"/>
                <a:cs typeface="Palatino"/>
              </a:rPr>
              <a:t> peut-elle être une « révolution copernicienne » </a:t>
            </a:r>
            <a:r>
              <a:rPr lang="fr-FR" sz="2000" dirty="0" smtClean="0">
                <a:latin typeface="Palatino"/>
                <a:cs typeface="Palatino"/>
              </a:rPr>
              <a:t>(</a:t>
            </a:r>
            <a:r>
              <a:rPr lang="fr-FR" sz="2000" dirty="0" err="1" smtClean="0">
                <a:latin typeface="Palatino"/>
                <a:cs typeface="Palatino"/>
              </a:rPr>
              <a:t>Colucci</a:t>
            </a:r>
            <a:r>
              <a:rPr lang="fr-FR" sz="2000" dirty="0" smtClean="0">
                <a:latin typeface="Palatino"/>
                <a:cs typeface="Palatino"/>
              </a:rPr>
              <a:t> et Di Vittorio, </a:t>
            </a:r>
            <a:r>
              <a:rPr lang="fr-FR" sz="2000" i="1" dirty="0" smtClean="0">
                <a:latin typeface="Palatino"/>
                <a:cs typeface="Palatino"/>
              </a:rPr>
              <a:t>Franco </a:t>
            </a:r>
            <a:r>
              <a:rPr lang="fr-FR" sz="2000" i="1" dirty="0" err="1" smtClean="0">
                <a:latin typeface="Palatino"/>
                <a:cs typeface="Palatino"/>
              </a:rPr>
              <a:t>Basaglia</a:t>
            </a:r>
            <a:r>
              <a:rPr lang="fr-FR" sz="2000" i="1" dirty="0" smtClean="0">
                <a:latin typeface="Palatino"/>
                <a:cs typeface="Palatino"/>
              </a:rPr>
              <a:t>, un psychiatre intempestif</a:t>
            </a:r>
            <a:r>
              <a:rPr lang="fr-FR" sz="2000" dirty="0" smtClean="0">
                <a:latin typeface="Palatino"/>
                <a:cs typeface="Palatino"/>
              </a:rPr>
              <a:t>, </a:t>
            </a:r>
            <a:r>
              <a:rPr lang="fr-FR" sz="2000" dirty="0" err="1" smtClean="0">
                <a:latin typeface="Palatino"/>
                <a:cs typeface="Palatino"/>
              </a:rPr>
              <a:t>érès</a:t>
            </a:r>
            <a:r>
              <a:rPr lang="fr-FR" sz="2000" dirty="0" smtClean="0">
                <a:latin typeface="Palatino"/>
                <a:cs typeface="Palatino"/>
              </a:rPr>
              <a:t>), si elle a seulement favorisé le passage d’un régime disciplinaire à un régime biopolitique ? Comment peut-elle être considérée comme radicale ?</a:t>
            </a:r>
          </a:p>
          <a:p>
            <a:r>
              <a:rPr lang="fr-FR" sz="2000" b="1" dirty="0" smtClean="0">
                <a:latin typeface="Palatino"/>
                <a:cs typeface="Palatino"/>
              </a:rPr>
              <a:t>Dans mon intervention je le prouverai en lisant </a:t>
            </a:r>
            <a:r>
              <a:rPr lang="fr-FR" sz="2000" b="1" dirty="0" err="1" smtClean="0">
                <a:latin typeface="Palatino"/>
                <a:cs typeface="Palatino"/>
              </a:rPr>
              <a:t>Basaglia</a:t>
            </a:r>
            <a:r>
              <a:rPr lang="fr-FR" sz="2000" b="1" dirty="0" smtClean="0">
                <a:latin typeface="Palatino"/>
                <a:cs typeface="Palatino"/>
              </a:rPr>
              <a:t> à la lumière du récent débat sur la biopolitique et je chercherai à illustrer comment </a:t>
            </a:r>
            <a:r>
              <a:rPr lang="fr-FR" sz="2000" b="1" dirty="0">
                <a:latin typeface="Palatino"/>
                <a:cs typeface="Palatino"/>
              </a:rPr>
              <a:t>i</a:t>
            </a:r>
            <a:r>
              <a:rPr lang="fr-FR" sz="2000" b="1" dirty="0" smtClean="0">
                <a:latin typeface="Palatino"/>
                <a:cs typeface="Palatino"/>
              </a:rPr>
              <a:t>l semble proposer une possible déclinaison « affirmative » de la psychiatrie dans un système biopolitique.</a:t>
            </a:r>
            <a:endParaRPr lang="fr-FR" sz="2000" b="1" dirty="0">
              <a:latin typeface="Palatino"/>
              <a:cs typeface="Palatin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b="1" dirty="0" smtClean="0">
                <a:solidFill>
                  <a:srgbClr val="FF0000"/>
                </a:solidFill>
                <a:latin typeface="Palatino"/>
                <a:cs typeface="Palatino"/>
              </a:rPr>
              <a:t>L’hérédité de </a:t>
            </a:r>
            <a:r>
              <a:rPr lang="fr-FR" sz="3600" b="1" dirty="0" err="1" smtClean="0">
                <a:solidFill>
                  <a:srgbClr val="FF0000"/>
                </a:solidFill>
                <a:latin typeface="Palatino"/>
                <a:cs typeface="Palatino"/>
              </a:rPr>
              <a:t>Basaglia</a:t>
            </a:r>
            <a:endParaRPr lang="fr-FR" sz="3600" b="1" dirty="0">
              <a:solidFill>
                <a:srgbClr val="FF0000"/>
              </a:solidFill>
              <a:latin typeface="Palatino"/>
              <a:cs typeface="Palatino"/>
            </a:endParaRPr>
          </a:p>
        </p:txBody>
      </p:sp>
      <p:sp>
        <p:nvSpPr>
          <p:cNvPr id="3" name="Espace réservé du contenu 2"/>
          <p:cNvSpPr>
            <a:spLocks noGrp="1"/>
          </p:cNvSpPr>
          <p:nvPr>
            <p:ph idx="1"/>
          </p:nvPr>
        </p:nvSpPr>
        <p:spPr>
          <a:xfrm>
            <a:off x="457200" y="1600200"/>
            <a:ext cx="8229600" cy="4525963"/>
          </a:xfrm>
        </p:spPr>
        <p:txBody>
          <a:bodyPr>
            <a:normAutofit fontScale="92500"/>
          </a:bodyPr>
          <a:lstStyle/>
          <a:p>
            <a:r>
              <a:rPr lang="fr-FR" sz="2000" b="1" dirty="0" smtClean="0">
                <a:latin typeface="Palatino"/>
                <a:cs typeface="Palatino"/>
              </a:rPr>
              <a:t>« Une clinique du sujet à travers le soin de ses liens sociaux et la reconstruction de son appartenance à une </a:t>
            </a:r>
            <a:r>
              <a:rPr lang="fr-FR" sz="2000" b="1" i="1" dirty="0" smtClean="0">
                <a:latin typeface="Palatino"/>
                <a:cs typeface="Palatino"/>
              </a:rPr>
              <a:t>polis</a:t>
            </a:r>
            <a:r>
              <a:rPr lang="fr-FR" sz="2000" dirty="0" smtClean="0">
                <a:latin typeface="Palatino"/>
                <a:cs typeface="Palatino"/>
              </a:rPr>
              <a:t> (</a:t>
            </a:r>
            <a:r>
              <a:rPr lang="fr-FR" sz="2000" dirty="0" err="1" smtClean="0">
                <a:latin typeface="Palatino"/>
                <a:cs typeface="Palatino"/>
              </a:rPr>
              <a:t>Colucci</a:t>
            </a:r>
            <a:r>
              <a:rPr lang="fr-FR" sz="2000" dirty="0" smtClean="0">
                <a:latin typeface="Palatino"/>
                <a:cs typeface="Palatino"/>
              </a:rPr>
              <a:t>)</a:t>
            </a:r>
          </a:p>
          <a:p>
            <a:r>
              <a:rPr lang="fr-FR" sz="2000" dirty="0" smtClean="0">
                <a:latin typeface="Palatino"/>
                <a:cs typeface="Palatino"/>
              </a:rPr>
              <a:t>Dessine les deux concepts fondamentaux qui guident toute l’œuvre de </a:t>
            </a:r>
            <a:r>
              <a:rPr lang="fr-FR" sz="2000" dirty="0" err="1" smtClean="0">
                <a:latin typeface="Palatino"/>
                <a:cs typeface="Palatino"/>
              </a:rPr>
              <a:t>Basaglia</a:t>
            </a:r>
            <a:r>
              <a:rPr lang="fr-FR" sz="2000" dirty="0" smtClean="0">
                <a:latin typeface="Palatino"/>
                <a:cs typeface="Palatino"/>
              </a:rPr>
              <a:t> :</a:t>
            </a:r>
          </a:p>
          <a:p>
            <a:r>
              <a:rPr lang="fr-FR" sz="2000" dirty="0" smtClean="0">
                <a:latin typeface="Palatino"/>
                <a:cs typeface="Palatino"/>
              </a:rPr>
              <a:t>SUJET</a:t>
            </a:r>
          </a:p>
          <a:p>
            <a:r>
              <a:rPr lang="fr-FR" sz="2000" dirty="0" smtClean="0">
                <a:latin typeface="Palatino"/>
                <a:cs typeface="Palatino"/>
              </a:rPr>
              <a:t>COMMUNAUTÉ</a:t>
            </a:r>
          </a:p>
          <a:p>
            <a:r>
              <a:rPr lang="fr-FR" sz="2400" b="1" dirty="0" smtClean="0">
                <a:latin typeface="Palatino"/>
                <a:cs typeface="Palatino"/>
              </a:rPr>
              <a:t>Une approche holistique (clairement utopique) qui cherche à ne négliger aucun aspect de la personne souffrante que l’on a en face de soi (organique et physique, psychologique et mental; </a:t>
            </a:r>
            <a:r>
              <a:rPr lang="fr-FR" sz="2400" b="1" dirty="0" err="1" smtClean="0">
                <a:latin typeface="Palatino"/>
                <a:cs typeface="Palatino"/>
              </a:rPr>
              <a:t>micro-social</a:t>
            </a:r>
            <a:r>
              <a:rPr lang="fr-FR" sz="2400" b="1" dirty="0" smtClean="0">
                <a:latin typeface="Palatino"/>
                <a:cs typeface="Palatino"/>
              </a:rPr>
              <a:t> – les relations familiales par exemple, </a:t>
            </a:r>
            <a:r>
              <a:rPr lang="fr-FR" sz="2400" b="1" dirty="0" err="1" smtClean="0">
                <a:latin typeface="Palatino"/>
                <a:cs typeface="Palatino"/>
              </a:rPr>
              <a:t>médio-social</a:t>
            </a:r>
            <a:r>
              <a:rPr lang="fr-FR" sz="2400" b="1" dirty="0" smtClean="0">
                <a:latin typeface="Palatino"/>
                <a:cs typeface="Palatino"/>
              </a:rPr>
              <a:t> – les centres de santé mentale, et macro-social – les normes sociales au regard de la folie, ou les préjudices et les stéréotypes (</a:t>
            </a:r>
            <a:r>
              <a:rPr lang="fr-FR" sz="2400" dirty="0" err="1" smtClean="0">
                <a:latin typeface="Palatino"/>
                <a:cs typeface="Palatino"/>
              </a:rPr>
              <a:t>Lehtinen</a:t>
            </a:r>
            <a:r>
              <a:rPr lang="fr-FR" sz="2400" dirty="0" smtClean="0">
                <a:latin typeface="Palatino"/>
                <a:cs typeface="Palatino"/>
              </a:rPr>
              <a:t>, 2007).</a:t>
            </a:r>
            <a:endParaRPr lang="fr-FR" sz="2400" b="1" dirty="0">
              <a:latin typeface="Palatino"/>
              <a:cs typeface="Palatin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54770"/>
          </a:xfrm>
        </p:spPr>
        <p:txBody>
          <a:bodyPr>
            <a:normAutofit/>
          </a:bodyPr>
          <a:lstStyle/>
          <a:p>
            <a:pPr algn="l"/>
            <a:r>
              <a:rPr lang="fr-FR" sz="3600" dirty="0" smtClean="0">
                <a:solidFill>
                  <a:srgbClr val="FF0000"/>
                </a:solidFill>
                <a:latin typeface="Palatino"/>
                <a:cs typeface="Palatino"/>
              </a:rPr>
              <a:t>Le sujet mis en discussion</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a:xfrm>
            <a:off x="457200" y="1600200"/>
            <a:ext cx="8229600" cy="4525963"/>
          </a:xfrm>
        </p:spPr>
        <p:txBody>
          <a:bodyPr>
            <a:normAutofit fontScale="85000" lnSpcReduction="20000"/>
          </a:bodyPr>
          <a:lstStyle/>
          <a:p>
            <a:r>
              <a:rPr lang="fr-FR" sz="2000" b="1" dirty="0" smtClean="0">
                <a:latin typeface="Palatino"/>
                <a:cs typeface="Palatino"/>
              </a:rPr>
              <a:t>Le concept de sujet, contre son objectivation et réduction biologiste, est l’étincelle qui a initialisée la lutte de </a:t>
            </a:r>
            <a:r>
              <a:rPr lang="fr-FR" sz="2000" b="1" dirty="0" err="1" smtClean="0">
                <a:latin typeface="Palatino"/>
                <a:cs typeface="Palatino"/>
              </a:rPr>
              <a:t>Basaglia</a:t>
            </a:r>
            <a:r>
              <a:rPr lang="fr-FR" sz="2000" b="1" dirty="0" smtClean="0">
                <a:latin typeface="Palatino"/>
                <a:cs typeface="Palatino"/>
              </a:rPr>
              <a:t> contre l’establishment psychiatrique.</a:t>
            </a:r>
          </a:p>
          <a:p>
            <a:r>
              <a:rPr lang="fr-FR" sz="2000" b="1" dirty="0" smtClean="0">
                <a:latin typeface="Palatino"/>
                <a:cs typeface="Palatino"/>
              </a:rPr>
              <a:t>Dans </a:t>
            </a:r>
            <a:r>
              <a:rPr lang="fr-FR" sz="2000" b="1" i="1" dirty="0" smtClean="0">
                <a:latin typeface="Palatino"/>
                <a:cs typeface="Palatino"/>
              </a:rPr>
              <a:t>Le sujet et le pouvoir</a:t>
            </a:r>
            <a:r>
              <a:rPr lang="fr-FR" sz="2000" dirty="0" smtClean="0">
                <a:latin typeface="Palatino"/>
                <a:cs typeface="Palatino"/>
              </a:rPr>
              <a:t> (</a:t>
            </a:r>
            <a:r>
              <a:rPr lang="fr-FR" sz="2000" dirty="0" smtClean="0">
                <a:solidFill>
                  <a:srgbClr val="000000"/>
                </a:solidFill>
                <a:latin typeface="Palatino"/>
                <a:cs typeface="Palatino"/>
              </a:rPr>
              <a:t>Dits et Écrits, vol IV, p.222, 1982)</a:t>
            </a:r>
            <a:r>
              <a:rPr lang="fr-FR" sz="2000" dirty="0" smtClean="0">
                <a:latin typeface="Palatino"/>
                <a:cs typeface="Palatino"/>
              </a:rPr>
              <a:t>, Foucault écrit </a:t>
            </a:r>
            <a:r>
              <a:rPr lang="fr-FR" sz="2000" dirty="0" smtClean="0">
                <a:solidFill>
                  <a:srgbClr val="1F497D"/>
                </a:solidFill>
                <a:latin typeface="Palatino"/>
                <a:cs typeface="Palatino"/>
              </a:rPr>
              <a:t>« J’ai cherché plutôt à produire une histoire des différents modes de subjectivation de l’être humain dans notre culture; j’ai traité dans cette optique des trois modes d’objectivation qui transforment les êtres humains en sujets ».</a:t>
            </a:r>
          </a:p>
          <a:p>
            <a:endParaRPr lang="fr-FR" sz="2000" dirty="0" smtClean="0">
              <a:latin typeface="Palatino"/>
              <a:cs typeface="Palatino"/>
            </a:endParaRPr>
          </a:p>
          <a:p>
            <a:r>
              <a:rPr lang="fr-FR" sz="2000" b="1" dirty="0" smtClean="0">
                <a:latin typeface="Palatino"/>
                <a:cs typeface="Palatino"/>
              </a:rPr>
              <a:t>Le sujet comme assujetti, sujet du pouvoir.</a:t>
            </a:r>
          </a:p>
          <a:p>
            <a:r>
              <a:rPr lang="fr-FR" sz="2000" b="1" dirty="0" smtClean="0">
                <a:latin typeface="Palatino"/>
                <a:cs typeface="Palatino"/>
              </a:rPr>
              <a:t>Le sujet « grammatical » comme le sujet de la phrase, de l’action, de la conscience (le Moi ?).</a:t>
            </a:r>
          </a:p>
          <a:p>
            <a:r>
              <a:rPr lang="fr-FR" sz="2000" b="1" dirty="0" smtClean="0">
                <a:latin typeface="Palatino"/>
                <a:cs typeface="Palatino"/>
              </a:rPr>
              <a:t>Les deux selon Foucault sont le produit de l ‘</a:t>
            </a:r>
            <a:r>
              <a:rPr lang="fr-FR" sz="2000" b="1" dirty="0" err="1" smtClean="0">
                <a:latin typeface="Palatino"/>
                <a:cs typeface="Palatino"/>
              </a:rPr>
              <a:t>asujettissement</a:t>
            </a:r>
            <a:r>
              <a:rPr lang="fr-FR" sz="2000" b="1" dirty="0" smtClean="0">
                <a:latin typeface="Palatino"/>
                <a:cs typeface="Palatino"/>
              </a:rPr>
              <a:t> à des relations de pouvoir…. </a:t>
            </a:r>
          </a:p>
          <a:p>
            <a:r>
              <a:rPr lang="fr-FR" sz="2000" b="1" dirty="0" smtClean="0">
                <a:latin typeface="Palatino"/>
                <a:cs typeface="Palatino"/>
              </a:rPr>
              <a:t>… De certaines « techniques de soi » qui :</a:t>
            </a:r>
          </a:p>
          <a:p>
            <a:r>
              <a:rPr lang="fr-FR" sz="2000" b="1" dirty="0" smtClean="0">
                <a:solidFill>
                  <a:schemeClr val="accent2"/>
                </a:solidFill>
                <a:latin typeface="Palatino"/>
                <a:cs typeface="Palatino"/>
              </a:rPr>
              <a:t>« ???? Foucault, les techniques de Soi, 1988, p 783 ??? »</a:t>
            </a:r>
          </a:p>
          <a:p>
            <a:endParaRPr lang="fr-FR" sz="2000" b="1" dirty="0" smtClean="0">
              <a:latin typeface="Palatino"/>
              <a:cs typeface="Palatino"/>
            </a:endParaRPr>
          </a:p>
          <a:p>
            <a:r>
              <a:rPr lang="fr-FR" sz="2000" b="1" dirty="0" smtClean="0">
                <a:latin typeface="Palatino"/>
                <a:cs typeface="Palatino"/>
              </a:rPr>
              <a:t>Exemple récent : le « somatique self » et le « self neurochimique » de Nicholas Rose </a:t>
            </a:r>
            <a:r>
              <a:rPr lang="fr-FR" sz="2000" dirty="0" smtClean="0">
                <a:latin typeface="Palatino"/>
                <a:cs typeface="Palatino"/>
              </a:rPr>
              <a:t>(The </a:t>
            </a:r>
            <a:r>
              <a:rPr lang="fr-FR" sz="2000" dirty="0" err="1" smtClean="0">
                <a:latin typeface="Palatino"/>
                <a:cs typeface="Palatino"/>
              </a:rPr>
              <a:t>politics</a:t>
            </a:r>
            <a:r>
              <a:rPr lang="fr-FR" sz="2000" dirty="0" smtClean="0">
                <a:latin typeface="Palatino"/>
                <a:cs typeface="Palatino"/>
              </a:rPr>
              <a:t> of Life </a:t>
            </a:r>
            <a:r>
              <a:rPr lang="fr-FR" sz="2000" dirty="0" err="1" smtClean="0">
                <a:latin typeface="Palatino"/>
                <a:cs typeface="Palatino"/>
              </a:rPr>
              <a:t>itself</a:t>
            </a:r>
            <a:r>
              <a:rPr lang="fr-FR" sz="2000" dirty="0" smtClean="0">
                <a:latin typeface="Palatino"/>
                <a:cs typeface="Palatino"/>
              </a:rPr>
              <a:t>. </a:t>
            </a:r>
            <a:r>
              <a:rPr lang="fr-FR" sz="2000" dirty="0" err="1" smtClean="0">
                <a:latin typeface="Palatino"/>
                <a:cs typeface="Palatino"/>
              </a:rPr>
              <a:t>Biomedecine</a:t>
            </a:r>
            <a:r>
              <a:rPr lang="fr-FR" sz="2000" dirty="0" smtClean="0">
                <a:latin typeface="Palatino"/>
                <a:cs typeface="Palatino"/>
              </a:rPr>
              <a:t>, Power and </a:t>
            </a:r>
            <a:r>
              <a:rPr lang="fr-FR" sz="2000" dirty="0" err="1" smtClean="0">
                <a:latin typeface="Palatino"/>
                <a:cs typeface="Palatino"/>
              </a:rPr>
              <a:t>Subjectivity</a:t>
            </a:r>
            <a:r>
              <a:rPr lang="fr-FR" sz="2000" dirty="0" smtClean="0">
                <a:latin typeface="Palatino"/>
                <a:cs typeface="Palatino"/>
              </a:rPr>
              <a:t> in the </a:t>
            </a:r>
            <a:r>
              <a:rPr lang="fr-FR" sz="2000" dirty="0" err="1" smtClean="0">
                <a:latin typeface="Palatino"/>
                <a:cs typeface="Palatino"/>
              </a:rPr>
              <a:t>twenty-first</a:t>
            </a:r>
            <a:r>
              <a:rPr lang="fr-FR" sz="2000" dirty="0" smtClean="0">
                <a:latin typeface="Palatino"/>
                <a:cs typeface="Palatino"/>
              </a:rPr>
              <a:t> </a:t>
            </a:r>
            <a:r>
              <a:rPr lang="fr-FR" sz="2000" dirty="0" err="1" smtClean="0">
                <a:latin typeface="Palatino"/>
                <a:cs typeface="Palatino"/>
              </a:rPr>
              <a:t>century</a:t>
            </a:r>
            <a:r>
              <a:rPr lang="fr-FR" sz="2000" dirty="0" smtClean="0">
                <a:latin typeface="Palatino"/>
                <a:cs typeface="Palatino"/>
              </a:rPr>
              <a:t>, Princeton </a:t>
            </a:r>
            <a:r>
              <a:rPr lang="fr-FR" sz="2000" dirty="0" err="1" smtClean="0">
                <a:latin typeface="Palatino"/>
                <a:cs typeface="Palatino"/>
              </a:rPr>
              <a:t>University</a:t>
            </a:r>
            <a:r>
              <a:rPr lang="fr-FR" sz="2000" dirty="0" smtClean="0">
                <a:latin typeface="Palatino"/>
                <a:cs typeface="Palatino"/>
              </a:rPr>
              <a:t> </a:t>
            </a:r>
            <a:r>
              <a:rPr lang="fr-FR" sz="2000" dirty="0" err="1" smtClean="0">
                <a:latin typeface="Palatino"/>
                <a:cs typeface="Palatino"/>
              </a:rPr>
              <a:t>Press</a:t>
            </a:r>
            <a:r>
              <a:rPr lang="fr-FR" sz="2000" dirty="0" smtClean="0">
                <a:latin typeface="Palatino"/>
                <a:cs typeface="Palatino"/>
              </a:rPr>
              <a:t>, 2007</a:t>
            </a:r>
            <a:r>
              <a:rPr lang="fr-FR" sz="2000" b="1" dirty="0" smtClean="0">
                <a:latin typeface="Palatino"/>
                <a:cs typeface="Palatino"/>
              </a:rPr>
              <a:t> </a:t>
            </a:r>
            <a:endParaRPr lang="fr-FR" sz="2000" b="1" dirty="0">
              <a:latin typeface="Palatino"/>
              <a:cs typeface="Palatin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C’est pourquoi « le sujet (…) pour Foucault, n’existe pas, il est une invention pleine de conséquences négatives et à la fin destructives. Alors que nous croyons tracer, à travers la singularité de nos expériences internes et externes, un territoire individuel (…) libre, en réalité nous nous enfermons (…) dans la prison de notre subjectivité individuelle (…) et nous devenons les dociles agents de ce pouvoir (</a:t>
            </a:r>
            <a:r>
              <a:rPr lang="fr-FR" sz="2000" dirty="0" err="1" smtClean="0">
                <a:latin typeface="Palatino"/>
                <a:cs typeface="Palatino"/>
              </a:rPr>
              <a:t>Rovatti</a:t>
            </a:r>
            <a:r>
              <a:rPr lang="fr-FR" sz="2000" dirty="0" smtClean="0">
                <a:latin typeface="Palatino"/>
                <a:cs typeface="Palatino"/>
              </a:rPr>
              <a:t> P.A., 2008)</a:t>
            </a:r>
            <a:endParaRPr lang="fr-FR" sz="2000" b="1" dirty="0">
              <a:latin typeface="Palatino"/>
              <a:cs typeface="Palatin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err="1" smtClean="0">
                <a:solidFill>
                  <a:srgbClr val="FF0000"/>
                </a:solidFill>
                <a:latin typeface="Palatino"/>
                <a:cs typeface="Palatino"/>
              </a:rPr>
              <a:t>Basaglia</a:t>
            </a:r>
            <a:r>
              <a:rPr lang="fr-FR" sz="3600" dirty="0" smtClean="0">
                <a:solidFill>
                  <a:srgbClr val="FF0000"/>
                </a:solidFill>
                <a:latin typeface="Palatino"/>
                <a:cs typeface="Palatino"/>
              </a:rPr>
              <a:t> et le sujet</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Sujet comme </a:t>
            </a:r>
            <a:r>
              <a:rPr lang="fr-FR" sz="2000" b="1" i="1" dirty="0" smtClean="0">
                <a:latin typeface="Palatino"/>
                <a:cs typeface="Palatino"/>
              </a:rPr>
              <a:t>Dasein, </a:t>
            </a:r>
            <a:r>
              <a:rPr lang="fr-FR" sz="2000" b="1" dirty="0" smtClean="0">
                <a:latin typeface="Palatino"/>
                <a:cs typeface="Palatino"/>
              </a:rPr>
              <a:t>comme</a:t>
            </a:r>
            <a:r>
              <a:rPr lang="fr-FR" sz="2000" b="1" i="1" dirty="0" smtClean="0">
                <a:latin typeface="Palatino"/>
                <a:cs typeface="Palatino"/>
              </a:rPr>
              <a:t> ÊTRE AU MONDE.</a:t>
            </a:r>
          </a:p>
          <a:p>
            <a:r>
              <a:rPr lang="fr-FR" sz="2000" b="1" dirty="0" smtClean="0">
                <a:latin typeface="Palatino"/>
                <a:cs typeface="Palatino"/>
              </a:rPr>
              <a:t>« Le sujet n’existe que dans la mesure où il « est » au monde » </a:t>
            </a:r>
            <a:r>
              <a:rPr lang="fr-FR" sz="2000" dirty="0" smtClean="0">
                <a:latin typeface="Palatino"/>
                <a:cs typeface="Palatino"/>
              </a:rPr>
              <a:t>(</a:t>
            </a:r>
            <a:r>
              <a:rPr lang="fr-FR" sz="2000" dirty="0" err="1" smtClean="0">
                <a:latin typeface="Palatino"/>
                <a:cs typeface="Palatino"/>
              </a:rPr>
              <a:t>Basaglia</a:t>
            </a:r>
            <a:r>
              <a:rPr lang="fr-FR" sz="2000" dirty="0" smtClean="0">
                <a:latin typeface="Palatino"/>
                <a:cs typeface="Palatino"/>
              </a:rPr>
              <a:t>, </a:t>
            </a:r>
            <a:r>
              <a:rPr lang="fr-FR" sz="2000" i="1" dirty="0" err="1" smtClean="0">
                <a:latin typeface="Palatino"/>
                <a:cs typeface="Palatino"/>
              </a:rPr>
              <a:t>Scritti</a:t>
            </a:r>
            <a:r>
              <a:rPr lang="fr-FR" sz="2000" i="1" dirty="0" smtClean="0">
                <a:latin typeface="Palatino"/>
                <a:cs typeface="Palatino"/>
              </a:rPr>
              <a:t>, </a:t>
            </a:r>
            <a:r>
              <a:rPr lang="fr-FR" sz="2000" i="1" dirty="0" err="1" smtClean="0">
                <a:latin typeface="Palatino"/>
                <a:cs typeface="Palatino"/>
              </a:rPr>
              <a:t>voL</a:t>
            </a:r>
            <a:r>
              <a:rPr lang="fr-FR" sz="2000" i="1" dirty="0" smtClean="0">
                <a:latin typeface="Palatino"/>
                <a:cs typeface="Palatino"/>
              </a:rPr>
              <a:t> 1)</a:t>
            </a:r>
            <a:endParaRPr lang="fr-FR" sz="2000" dirty="0" smtClean="0">
              <a:latin typeface="Palatino"/>
              <a:cs typeface="Palatino"/>
            </a:endParaRPr>
          </a:p>
          <a:p>
            <a:r>
              <a:rPr lang="fr-FR" sz="2000" b="1" dirty="0" smtClean="0">
                <a:latin typeface="Palatino"/>
                <a:cs typeface="Palatino"/>
              </a:rPr>
              <a:t>Le sujet n’est pas quelque chose de substantiel pour </a:t>
            </a:r>
            <a:r>
              <a:rPr lang="fr-FR" sz="2000" b="1" dirty="0" err="1" smtClean="0">
                <a:latin typeface="Palatino"/>
                <a:cs typeface="Palatino"/>
              </a:rPr>
              <a:t>Basaglia</a:t>
            </a:r>
            <a:r>
              <a:rPr lang="fr-FR" sz="2000" b="1" dirty="0" smtClean="0">
                <a:latin typeface="Palatino"/>
                <a:cs typeface="Palatino"/>
              </a:rPr>
              <a:t>. « Avec ses irréductibles connotations métaphysiques d’unité, d’absolu, d’intériorité »</a:t>
            </a:r>
            <a:r>
              <a:rPr lang="fr-FR" sz="2000" dirty="0" smtClean="0">
                <a:latin typeface="Palatino"/>
                <a:cs typeface="Palatino"/>
              </a:rPr>
              <a:t> (</a:t>
            </a:r>
            <a:r>
              <a:rPr lang="fr-FR" sz="2000" dirty="0" err="1" smtClean="0">
                <a:latin typeface="Palatino"/>
                <a:cs typeface="Palatino"/>
              </a:rPr>
              <a:t>Esposito</a:t>
            </a:r>
            <a:r>
              <a:rPr lang="fr-FR" sz="2000" dirty="0" smtClean="0">
                <a:latin typeface="Palatino"/>
                <a:cs typeface="Palatino"/>
              </a:rPr>
              <a:t> R.,  </a:t>
            </a:r>
            <a:r>
              <a:rPr lang="fr-FR" sz="2000" i="1" dirty="0" err="1" smtClean="0">
                <a:latin typeface="Palatino"/>
                <a:cs typeface="Palatino"/>
              </a:rPr>
              <a:t>Communitas</a:t>
            </a:r>
            <a:r>
              <a:rPr lang="fr-FR" sz="2000" i="1" dirty="0" smtClean="0">
                <a:latin typeface="Palatino"/>
                <a:cs typeface="Palatino"/>
              </a:rPr>
              <a:t>. Origine e </a:t>
            </a:r>
            <a:r>
              <a:rPr lang="fr-FR" sz="2000" i="1" dirty="0" err="1" smtClean="0">
                <a:latin typeface="Palatino"/>
                <a:cs typeface="Palatino"/>
              </a:rPr>
              <a:t>destino</a:t>
            </a:r>
            <a:r>
              <a:rPr lang="fr-FR" sz="2000" i="1" dirty="0" smtClean="0">
                <a:latin typeface="Palatino"/>
                <a:cs typeface="Palatino"/>
              </a:rPr>
              <a:t> </a:t>
            </a:r>
            <a:r>
              <a:rPr lang="fr-FR" sz="2000" i="1" dirty="0" err="1" smtClean="0">
                <a:latin typeface="Palatino"/>
                <a:cs typeface="Palatino"/>
              </a:rPr>
              <a:t>della</a:t>
            </a:r>
            <a:r>
              <a:rPr lang="fr-FR" sz="2000" i="1" dirty="0" smtClean="0">
                <a:latin typeface="Palatino"/>
                <a:cs typeface="Palatino"/>
              </a:rPr>
              <a:t> </a:t>
            </a:r>
            <a:r>
              <a:rPr lang="fr-FR" sz="2000" i="1" dirty="0" err="1" smtClean="0">
                <a:latin typeface="Palatino"/>
                <a:cs typeface="Palatino"/>
              </a:rPr>
              <a:t>communità</a:t>
            </a:r>
            <a:r>
              <a:rPr lang="fr-FR" sz="2000" dirty="0" smtClean="0">
                <a:latin typeface="Palatino"/>
                <a:cs typeface="Palatino"/>
              </a:rPr>
              <a:t>, 1998, Einaudi).</a:t>
            </a:r>
          </a:p>
          <a:p>
            <a:r>
              <a:rPr lang="fr-FR" sz="2000" b="1" dirty="0" smtClean="0">
                <a:latin typeface="Palatino"/>
                <a:cs typeface="Palatino"/>
              </a:rPr>
              <a:t>Le sujet est constitutionnellement intriqué à l’intersubjectivité. Logiquement et ontogénétiquement il est secondaire à l’intersubjectivité.</a:t>
            </a:r>
            <a:endParaRPr lang="fr-FR" sz="2000" b="1" dirty="0">
              <a:latin typeface="Palatino"/>
              <a:cs typeface="Palatin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dirty="0" smtClean="0">
                <a:solidFill>
                  <a:srgbClr val="FF0000"/>
                </a:solidFill>
                <a:latin typeface="Palatino"/>
                <a:cs typeface="Palatino"/>
              </a:rPr>
              <a:t>Altérité et Aliénation</a:t>
            </a:r>
            <a:endParaRPr lang="fr-FR" sz="3600" dirty="0">
              <a:solidFill>
                <a:srgbClr val="FF0000"/>
              </a:solidFill>
              <a:latin typeface="Palatino"/>
              <a:cs typeface="Palatino"/>
            </a:endParaRPr>
          </a:p>
        </p:txBody>
      </p:sp>
      <p:sp>
        <p:nvSpPr>
          <p:cNvPr id="3" name="Espace réservé du contenu 2"/>
          <p:cNvSpPr>
            <a:spLocks noGrp="1"/>
          </p:cNvSpPr>
          <p:nvPr>
            <p:ph idx="1"/>
          </p:nvPr>
        </p:nvSpPr>
        <p:spPr/>
        <p:txBody>
          <a:bodyPr>
            <a:normAutofit/>
          </a:bodyPr>
          <a:lstStyle/>
          <a:p>
            <a:r>
              <a:rPr lang="fr-FR" sz="2000" b="1" dirty="0" smtClean="0">
                <a:latin typeface="Palatino"/>
                <a:cs typeface="Palatino"/>
              </a:rPr>
              <a:t>Dans </a:t>
            </a:r>
            <a:r>
              <a:rPr lang="fr-FR" sz="2000" b="1" i="1" dirty="0" smtClean="0">
                <a:latin typeface="Palatino"/>
                <a:cs typeface="Palatino"/>
              </a:rPr>
              <a:t>Anxiété et mauvaise foi</a:t>
            </a:r>
            <a:r>
              <a:rPr lang="fr-FR" sz="2000" b="1" dirty="0" smtClean="0">
                <a:latin typeface="Palatino"/>
                <a:cs typeface="Palatino"/>
              </a:rPr>
              <a:t> (</a:t>
            </a:r>
            <a:r>
              <a:rPr lang="fr-FR" sz="2000" dirty="0" smtClean="0">
                <a:latin typeface="Palatino"/>
                <a:cs typeface="Palatino"/>
              </a:rPr>
              <a:t>1963)</a:t>
            </a:r>
            <a:r>
              <a:rPr lang="fr-FR" sz="2000" b="1" dirty="0" smtClean="0">
                <a:latin typeface="Palatino"/>
                <a:cs typeface="Palatino"/>
              </a:rPr>
              <a:t> et dans </a:t>
            </a:r>
            <a:r>
              <a:rPr lang="fr-FR" sz="2000" b="1" i="1" dirty="0" smtClean="0">
                <a:latin typeface="Palatino"/>
                <a:cs typeface="Palatino"/>
              </a:rPr>
              <a:t>L’idéologie du corps comme puissance expressive névrotique</a:t>
            </a:r>
            <a:r>
              <a:rPr lang="fr-FR" sz="2000" dirty="0" smtClean="0">
                <a:latin typeface="Palatino"/>
                <a:cs typeface="Palatino"/>
              </a:rPr>
              <a:t> (1966)</a:t>
            </a:r>
            <a:r>
              <a:rPr lang="fr-FR" sz="2000" b="1" dirty="0" smtClean="0">
                <a:latin typeface="Palatino"/>
                <a:cs typeface="Palatino"/>
              </a:rPr>
              <a:t> en particulier (</a:t>
            </a:r>
            <a:r>
              <a:rPr lang="fr-FR" sz="2000" dirty="0" err="1" smtClean="0">
                <a:latin typeface="Palatino"/>
                <a:cs typeface="Palatino"/>
              </a:rPr>
              <a:t>Basaglia</a:t>
            </a:r>
            <a:r>
              <a:rPr lang="fr-FR" sz="2000" dirty="0" smtClean="0">
                <a:latin typeface="Palatino"/>
                <a:cs typeface="Palatino"/>
              </a:rPr>
              <a:t>, </a:t>
            </a:r>
            <a:r>
              <a:rPr lang="fr-FR" sz="2000" i="1" dirty="0" smtClean="0">
                <a:latin typeface="Palatino"/>
                <a:cs typeface="Palatino"/>
              </a:rPr>
              <a:t>L’</a:t>
            </a:r>
            <a:r>
              <a:rPr lang="fr-FR" sz="2000" i="1" dirty="0" err="1" smtClean="0">
                <a:latin typeface="Palatino"/>
                <a:cs typeface="Palatino"/>
              </a:rPr>
              <a:t>utopia</a:t>
            </a:r>
            <a:r>
              <a:rPr lang="fr-FR" sz="2000" i="1" dirty="0" smtClean="0">
                <a:latin typeface="Palatino"/>
                <a:cs typeface="Palatino"/>
              </a:rPr>
              <a:t> </a:t>
            </a:r>
            <a:r>
              <a:rPr lang="fr-FR" sz="2000" i="1" dirty="0" err="1" smtClean="0">
                <a:latin typeface="Palatino"/>
                <a:cs typeface="Palatino"/>
              </a:rPr>
              <a:t>della</a:t>
            </a:r>
            <a:r>
              <a:rPr lang="fr-FR" sz="2000" i="1" dirty="0" smtClean="0">
                <a:latin typeface="Palatino"/>
                <a:cs typeface="Palatino"/>
              </a:rPr>
              <a:t> </a:t>
            </a:r>
            <a:r>
              <a:rPr lang="fr-FR" sz="2000" i="1" dirty="0" err="1" smtClean="0">
                <a:latin typeface="Palatino"/>
                <a:cs typeface="Palatino"/>
              </a:rPr>
              <a:t>realtà</a:t>
            </a:r>
            <a:r>
              <a:rPr lang="fr-FR" sz="2000" dirty="0" smtClean="0">
                <a:latin typeface="Palatino"/>
                <a:cs typeface="Palatino"/>
              </a:rPr>
              <a:t>, Einaudi, 2005)</a:t>
            </a:r>
          </a:p>
          <a:p>
            <a:endParaRPr lang="fr-FR" sz="2000" b="1" dirty="0" smtClean="0">
              <a:latin typeface="Palatino"/>
              <a:cs typeface="Palatino"/>
            </a:endParaRPr>
          </a:p>
          <a:p>
            <a:r>
              <a:rPr lang="fr-FR" sz="2000" b="1" i="1" dirty="0" smtClean="0">
                <a:latin typeface="Palatino"/>
                <a:cs typeface="Palatino"/>
              </a:rPr>
              <a:t>L’Altérité :</a:t>
            </a:r>
            <a:r>
              <a:rPr lang="fr-FR" sz="2000" b="1" dirty="0" smtClean="0">
                <a:latin typeface="Palatino"/>
                <a:cs typeface="Palatino"/>
              </a:rPr>
              <a:t> accepter que l’autre me détermine constamment de même que je détermine l’autre. Cela correspond à l’acceptation que je suis toujours exposé à l’autre. Ou encore, que je n’existe pas comme sujet si je ne suis pas objet de l’autre et assujetti à l’autre.</a:t>
            </a:r>
          </a:p>
          <a:p>
            <a:r>
              <a:rPr lang="fr-FR" sz="2000" b="1" i="1" dirty="0" smtClean="0">
                <a:latin typeface="Palatino"/>
                <a:cs typeface="Palatino"/>
              </a:rPr>
              <a:t>L’Aliénation : </a:t>
            </a:r>
            <a:r>
              <a:rPr lang="fr-FR" sz="2000" b="1" dirty="0" smtClean="0">
                <a:latin typeface="Palatino"/>
                <a:cs typeface="Palatino"/>
              </a:rPr>
              <a:t>si au contraire, par peur d’être surdéterminé par l’autre, je me retire de son regard objectivant, je perds la possibilité d’être moi-même (condition névrotique et psychotique selon </a:t>
            </a:r>
            <a:r>
              <a:rPr lang="fr-FR" sz="2000" b="1" dirty="0" err="1" smtClean="0">
                <a:latin typeface="Palatino"/>
                <a:cs typeface="Palatino"/>
              </a:rPr>
              <a:t>Basaglia</a:t>
            </a:r>
            <a:r>
              <a:rPr lang="fr-FR" sz="2000" b="1" dirty="0" smtClean="0">
                <a:latin typeface="Palatino"/>
                <a:cs typeface="Palatino"/>
              </a:rPr>
              <a:t>)</a:t>
            </a:r>
            <a:endParaRPr lang="fr-FR" sz="2000" b="1" i="1" dirty="0">
              <a:latin typeface="Palatino"/>
              <a:cs typeface="Palatino"/>
            </a:endParaRPr>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2533</TotalTime>
  <Words>2958</Words>
  <Application>Microsoft Macintosh PowerPoint</Application>
  <PresentationFormat>Présentation à l'écran (4:3)</PresentationFormat>
  <Paragraphs>93</Paragraphs>
  <Slides>20</Slides>
  <Notes>1</Notes>
  <HiddenSlides>0</HiddenSlides>
  <MMClips>0</MMClips>
  <ScaleCrop>false</ScaleCrop>
  <HeadingPairs>
    <vt:vector size="4" baseType="variant">
      <vt:variant>
        <vt:lpstr>Modèle de conception</vt:lpstr>
      </vt:variant>
      <vt:variant>
        <vt:i4>1</vt:i4>
      </vt:variant>
      <vt:variant>
        <vt:lpstr>Titres des diapositives</vt:lpstr>
      </vt:variant>
      <vt:variant>
        <vt:i4>20</vt:i4>
      </vt:variant>
    </vt:vector>
  </HeadingPairs>
  <TitlesOfParts>
    <vt:vector size="21" baseType="lpstr">
      <vt:lpstr>Thème Office</vt:lpstr>
      <vt:lpstr>Franco Basaglia et la Psychiatrie QUELQUES RAPPELS</vt:lpstr>
      <vt:lpstr>« psychiatrie disciplinaire »</vt:lpstr>
      <vt:lpstr>La biopolitique</vt:lpstr>
      <vt:lpstr>La « psychiatrie biopolitique »</vt:lpstr>
      <vt:lpstr>L’hérédité de Basaglia</vt:lpstr>
      <vt:lpstr>Le sujet mis en discussion</vt:lpstr>
      <vt:lpstr>Diapositive 7</vt:lpstr>
      <vt:lpstr>Basaglia et le sujet</vt:lpstr>
      <vt:lpstr>Altérité et Aliénation</vt:lpstr>
      <vt:lpstr>La clinique du sujet</vt:lpstr>
      <vt:lpstr>Le soin des liens sociaux</vt:lpstr>
      <vt:lpstr>Communautés</vt:lpstr>
      <vt:lpstr>Immunité</vt:lpstr>
      <vt:lpstr>Communauté et Immunité</vt:lpstr>
      <vt:lpstr>Immunité et individualisme</vt:lpstr>
      <vt:lpstr>Basaglia, la communauté et l’immunité</vt:lpstr>
      <vt:lpstr>La communauté thérapeutique de Basaglia</vt:lpstr>
      <vt:lpstr>Diapositive 18</vt:lpstr>
      <vt:lpstr>Vers une psychiatrie biopolitique affirmative  ?</vt:lpstr>
      <vt:lpstr>Diapositive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Franco Basaglia et la Psychiatrie QUELQUES RAPPELS</dc:title>
  <dc:creator>claude louzoun</dc:creator>
  <cp:lastModifiedBy>claude louzoun</cp:lastModifiedBy>
  <cp:revision>55</cp:revision>
  <dcterms:created xsi:type="dcterms:W3CDTF">2013-05-06T11:20:45Z</dcterms:created>
  <dcterms:modified xsi:type="dcterms:W3CDTF">2013-05-06T11:21:22Z</dcterms:modified>
</cp:coreProperties>
</file>